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470" r:id="rId3"/>
    <p:sldId id="383" r:id="rId4"/>
    <p:sldId id="396" r:id="rId5"/>
    <p:sldId id="420" r:id="rId6"/>
    <p:sldId id="421" r:id="rId7"/>
    <p:sldId id="422" r:id="rId8"/>
    <p:sldId id="400" r:id="rId9"/>
    <p:sldId id="409" r:id="rId10"/>
    <p:sldId id="403" r:id="rId11"/>
    <p:sldId id="404" r:id="rId12"/>
    <p:sldId id="424" r:id="rId13"/>
    <p:sldId id="423" r:id="rId14"/>
    <p:sldId id="425" r:id="rId15"/>
    <p:sldId id="402" r:id="rId16"/>
    <p:sldId id="472" r:id="rId17"/>
    <p:sldId id="473" r:id="rId18"/>
    <p:sldId id="474" r:id="rId19"/>
    <p:sldId id="475" r:id="rId20"/>
    <p:sldId id="476" r:id="rId21"/>
    <p:sldId id="426" r:id="rId22"/>
    <p:sldId id="427" r:id="rId23"/>
    <p:sldId id="406" r:id="rId24"/>
    <p:sldId id="384" r:id="rId25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AE0"/>
    <a:srgbClr val="F0B8C0"/>
    <a:srgbClr val="941100"/>
    <a:srgbClr val="FF2600"/>
    <a:srgbClr val="E311FF"/>
    <a:srgbClr val="F74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8"/>
    <p:restoredTop sz="86395"/>
  </p:normalViewPr>
  <p:slideViewPr>
    <p:cSldViewPr snapToGrid="0" snapToObjects="1">
      <p:cViewPr varScale="1">
        <p:scale>
          <a:sx n="110" d="100"/>
          <a:sy n="110" d="100"/>
        </p:scale>
        <p:origin x="20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89D39-AF6D-2F4E-8456-1FBCE0A4B084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E3B1B-9E0E-1649-B65E-0F2FBCCE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5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09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78F28-420F-4BA3-94BA-70586D1ECC9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4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3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954412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7DF887-FF72-0146-83F4-F55DF78FF6D2}" type="slidenum">
              <a:rPr lang="en-US"/>
              <a:pPr/>
              <a:t>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/>
              <a:t>Processes may be running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635068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9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46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Informally, linearizability specifies that each concurrent op appears to occur instantaneously and exactly once at some point in time between its invocation and its completion.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Linearizability (also known as atomic consistency, strong consistency, immediate consistency) describes reads and writes on a single object (stores a single value). it doesn’t involve multiple objects. It doesn’t involve “transaction”, which groups multiple objects. It treats each operation as an atom, i.e., to take effect in a single time point, rather than a timespan.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Bullet 2: Order of each client’s own local operations (partial order </a:t>
            </a:r>
            <a:r>
              <a:rPr lang="en-US" dirty="0" err="1"/>
              <a:t>w.r.t.</a:t>
            </a:r>
            <a:r>
              <a:rPr lang="en-US" dirty="0"/>
              <a:t> global order) should be strictly preserved in the global ordering.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21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Bullet 3: Global ordering should preserve real-time precedence.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79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Bullet 3: Global ordering should preserve real-time precedence.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75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96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Helvetica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>
                <a:latin typeface="Helvetica" pitchFamily="2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6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0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3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5400"/>
            <a:ext cx="7886700" cy="1325563"/>
          </a:xfrm>
        </p:spPr>
        <p:txBody>
          <a:bodyPr/>
          <a:lstStyle>
            <a:lvl1pPr>
              <a:defRPr b="0" i="0">
                <a:latin typeface="Franklin Gothic Medium Cond" panose="020B0606030402020204" pitchFamily="34" charset="0"/>
                <a:ea typeface="Helvetica Neue" panose="02000503000000020004" pitchFamily="2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4790114"/>
          </a:xfrm>
        </p:spPr>
        <p:txBody>
          <a:bodyPr/>
          <a:lstStyle>
            <a:lvl1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65408"/>
            <a:ext cx="20574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65408"/>
            <a:ext cx="30861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3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4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3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3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14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4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7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Franklin Gothic Medium Cond" panose="020B0606030402020204" pitchFamily="34" charset="0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eilly.com/library/view/designing-data-intensive-applications/9781491903063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E223CCE-4022-DB4F-B6E3-2534C14450C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3774141" y="39746"/>
            <a:ext cx="6441074" cy="68182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58B1CE-3582-994D-8513-90709B7B4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>
            <a:normAutofit/>
          </a:bodyPr>
          <a:lstStyle/>
          <a:p>
            <a:r>
              <a:rPr lang="en-US" b="1"/>
              <a:t>Strong Consistency</a:t>
            </a:r>
            <a:endParaRPr lang="en-US" b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165C0CB-8D6B-7540-B4CE-AC2F71F1238C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15000"/>
          </a:blip>
          <a:stretch>
            <a:fillRect/>
          </a:stretch>
        </p:blipFill>
        <p:spPr>
          <a:xfrm>
            <a:off x="151598" y="143375"/>
            <a:ext cx="2505365" cy="16180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DCCDF1-53EC-984F-82B2-22293BFE00F2}"/>
              </a:ext>
            </a:extLst>
          </p:cNvPr>
          <p:cNvSpPr txBox="1"/>
          <p:nvPr/>
        </p:nvSpPr>
        <p:spPr>
          <a:xfrm>
            <a:off x="151598" y="6095599"/>
            <a:ext cx="64970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Some material taken/derived from: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Princeton COS-418 materials created by Michael Freedman.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MIT 6.824 by Robert Morris, Frans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Kaashoek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and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Nickolai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Zeldovich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.</a:t>
            </a:r>
          </a:p>
          <a:p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Licensed for use under a Creative Commons Attribution-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NonCommercial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-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ShareAlike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3.0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Unported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License.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F25DB31-64C0-824A-8056-FB7C6ADA7581}"/>
              </a:ext>
            </a:extLst>
          </p:cNvPr>
          <p:cNvSpPr txBox="1">
            <a:spLocks/>
          </p:cNvSpPr>
          <p:nvPr/>
        </p:nvSpPr>
        <p:spPr>
          <a:xfrm>
            <a:off x="497264" y="3557514"/>
            <a:ext cx="8149472" cy="16629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45718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914377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371566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1828754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285943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CS 475: Concurrent &amp; Distributed Systems (Fall 2021)</a:t>
            </a:r>
          </a:p>
          <a:p>
            <a:r>
              <a:rPr lang="en-US" sz="2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Lecture 11</a:t>
            </a:r>
          </a:p>
          <a:p>
            <a:endParaRPr lang="en-US" sz="2800" dirty="0"/>
          </a:p>
          <a:p>
            <a:r>
              <a:rPr lang="en-US" sz="2800" dirty="0"/>
              <a:t>Yue Cheng</a:t>
            </a:r>
          </a:p>
        </p:txBody>
      </p:sp>
    </p:spTree>
    <p:extLst>
      <p:ext uri="{BB962C8B-B14F-4D97-AF65-F5344CB8AC3E}">
        <p14:creationId xmlns:p14="http://schemas.microsoft.com/office/powerpoint/2010/main" val="3216309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Strong Consistency?  This is buggy! 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success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634214" y="2572157"/>
            <a:ext cx="0" cy="173354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flipH="1">
            <a:off x="2849671" y="4269488"/>
            <a:ext cx="1592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committed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709413" y="2917669"/>
            <a:ext cx="396046" cy="521262"/>
          </a:xfrm>
          <a:prstGeom prst="line">
            <a:avLst/>
          </a:prstGeom>
          <a:ln w="38100" cap="rnd">
            <a:solidFill>
              <a:srgbClr val="00B0F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94302" y="2906171"/>
            <a:ext cx="390834" cy="1128513"/>
          </a:xfrm>
          <a:prstGeom prst="line">
            <a:avLst/>
          </a:prstGeom>
          <a:ln w="38100" cap="rnd">
            <a:solidFill>
              <a:srgbClr val="00B0F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156893" y="2876800"/>
            <a:ext cx="396046" cy="521262"/>
          </a:xfrm>
          <a:prstGeom prst="line">
            <a:avLst/>
          </a:prstGeom>
          <a:ln w="38100" cap="rnd">
            <a:solidFill>
              <a:srgbClr val="00B0F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170810" y="2865302"/>
            <a:ext cx="390834" cy="1128513"/>
          </a:xfrm>
          <a:prstGeom prst="line">
            <a:avLst/>
          </a:prstGeom>
          <a:ln w="38100" cap="rnd">
            <a:solidFill>
              <a:srgbClr val="00B0F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1"/>
          <p:cNvSpPr>
            <a:spLocks noGrp="1"/>
          </p:cNvSpPr>
          <p:nvPr>
            <p:ph idx="1"/>
          </p:nvPr>
        </p:nvSpPr>
        <p:spPr>
          <a:xfrm>
            <a:off x="933449" y="5433543"/>
            <a:ext cx="8076079" cy="1282690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400" dirty="0"/>
              <a:t>Isn’t sufficient to return value of third node:                         It doesn’t know precisely when op is “globally” committed</a:t>
            </a:r>
            <a:endParaRPr lang="en-US" sz="2200" dirty="0"/>
          </a:p>
          <a:p>
            <a:pPr>
              <a:spcBef>
                <a:spcPts val="800"/>
              </a:spcBef>
            </a:pPr>
            <a:r>
              <a:rPr lang="en-US" sz="2400" dirty="0"/>
              <a:t>Instead: Need to actually </a:t>
            </a:r>
            <a:r>
              <a:rPr lang="en-US" sz="2400" i="1" dirty="0"/>
              <a:t>order</a:t>
            </a:r>
            <a:r>
              <a:rPr lang="en-US" sz="2400" dirty="0"/>
              <a:t> read operation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508162" y="4046958"/>
            <a:ext cx="3051154" cy="1367926"/>
            <a:chOff x="4508162" y="4119528"/>
            <a:chExt cx="3051154" cy="1367926"/>
          </a:xfrm>
        </p:grpSpPr>
        <p:pic>
          <p:nvPicPr>
            <p:cNvPr id="50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8162" y="4951848"/>
              <a:ext cx="592703" cy="535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1" name="Straight Connector 50"/>
            <p:cNvCxnSpPr/>
            <p:nvPr/>
          </p:nvCxnSpPr>
          <p:spPr>
            <a:xfrm>
              <a:off x="6786977" y="4217914"/>
              <a:ext cx="296352" cy="895724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5671476" y="4217914"/>
              <a:ext cx="296352" cy="895724"/>
            </a:xfrm>
            <a:prstGeom prst="line">
              <a:avLst/>
            </a:prstGeom>
            <a:ln w="57150" cap="rnd">
              <a:solidFill>
                <a:srgbClr val="C00000"/>
              </a:solidFill>
              <a:headEnd type="triangle" w="med" len="lg"/>
              <a:tailEnd type="none" w="med" len="lg"/>
            </a:ln>
            <a:effectLst/>
            <a:scene3d>
              <a:camera prst="orthographicFront">
                <a:rot lat="0" lon="300000" rev="0"/>
              </a:camera>
              <a:lightRig rig="threePt" dir="t"/>
            </a:scene3d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5100865" y="5233516"/>
              <a:ext cx="2458451" cy="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 flipH="1">
              <a:off x="6935153" y="4119528"/>
              <a:ext cx="3959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 flipH="1">
              <a:off x="5697480" y="4729698"/>
              <a:ext cx="1182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read(A)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C21E0F-1EF2-1E48-98D5-CA4078D44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2FC5A4-01CC-5447-B397-1321C0988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86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416 L -0.24948 -4.81481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83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Strong Consistency!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success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634214" y="2572157"/>
            <a:ext cx="0" cy="173354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709413" y="2917669"/>
            <a:ext cx="396046" cy="521262"/>
          </a:xfrm>
          <a:prstGeom prst="line">
            <a:avLst/>
          </a:prstGeom>
          <a:ln w="38100" cap="rnd">
            <a:solidFill>
              <a:srgbClr val="00B0F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94302" y="2906171"/>
            <a:ext cx="390834" cy="1128513"/>
          </a:xfrm>
          <a:prstGeom prst="line">
            <a:avLst/>
          </a:prstGeom>
          <a:ln w="38100" cap="rnd">
            <a:solidFill>
              <a:srgbClr val="00B0F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156893" y="2876800"/>
            <a:ext cx="396046" cy="521262"/>
          </a:xfrm>
          <a:prstGeom prst="line">
            <a:avLst/>
          </a:prstGeom>
          <a:ln w="38100" cap="rnd">
            <a:solidFill>
              <a:srgbClr val="00B0F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170810" y="2865302"/>
            <a:ext cx="390834" cy="1128513"/>
          </a:xfrm>
          <a:prstGeom prst="line">
            <a:avLst/>
          </a:prstGeom>
          <a:ln w="38100" cap="rnd">
            <a:solidFill>
              <a:srgbClr val="00B0F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5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419" y="4879278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6" name="Straight Connector 35"/>
          <p:cNvCxnSpPr/>
          <p:nvPr/>
        </p:nvCxnSpPr>
        <p:spPr>
          <a:xfrm>
            <a:off x="4281715" y="2949713"/>
            <a:ext cx="464815" cy="2134897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392734" y="2865302"/>
            <a:ext cx="513224" cy="2175766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822122" y="5160946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flipH="1">
            <a:off x="4598354" y="4046958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 flipH="1">
            <a:off x="3418737" y="4657128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read(A)</a:t>
            </a:r>
          </a:p>
        </p:txBody>
      </p:sp>
      <p:sp>
        <p:nvSpPr>
          <p:cNvPr id="49" name="Content Placeholder 1"/>
          <p:cNvSpPr>
            <a:spLocks noGrp="1"/>
          </p:cNvSpPr>
          <p:nvPr>
            <p:ph idx="1"/>
          </p:nvPr>
        </p:nvSpPr>
        <p:spPr>
          <a:xfrm>
            <a:off x="1076397" y="5785375"/>
            <a:ext cx="6991207" cy="69522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800"/>
              </a:spcBef>
              <a:buNone/>
            </a:pPr>
            <a:r>
              <a:rPr lang="en-US" sz="2600" dirty="0"/>
              <a:t>Order all operations via (1) leader, (2) consensus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BB3424-BC43-B041-B793-4097118D3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908F0C-5790-E040-8DEC-F44F478C3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23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6C15E-253E-6D4D-AC81-D571126FB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consistency = linearizability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201EB-3076-0C43-AAF1-7526AB7DF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219701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Linearizability </a:t>
            </a:r>
            <a:r>
              <a:rPr lang="en-US" sz="2200" dirty="0"/>
              <a:t>(Herlihy and Wing 1991)</a:t>
            </a:r>
            <a:endParaRPr lang="en-US" dirty="0"/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/>
              <a:t>All servers execute all ops in </a:t>
            </a:r>
            <a:r>
              <a:rPr lang="en-US" sz="2300" b="1" i="1" dirty="0">
                <a:solidFill>
                  <a:srgbClr val="C00000"/>
                </a:solidFill>
              </a:rPr>
              <a:t>some</a:t>
            </a:r>
            <a:r>
              <a:rPr lang="en-US" sz="2300" dirty="0"/>
              <a:t> identical sequential order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/>
              <a:t>Global ordering preserves each client’s own local ordering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/>
              <a:t>Global ordering preserves </a:t>
            </a:r>
            <a:r>
              <a:rPr lang="en-US" sz="23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real-time guarantee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138A8-F798-E549-973B-60D057A99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A49B8-17CD-BA46-AB80-9C69A4CE2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7EF46D-7E3C-DE4D-A7C0-368C1B294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ED369D-B6BD-1C48-A205-E32CFFE0ACA0}"/>
              </a:ext>
            </a:extLst>
          </p:cNvPr>
          <p:cNvSpPr/>
          <p:nvPr/>
        </p:nvSpPr>
        <p:spPr>
          <a:xfrm>
            <a:off x="628650" y="4042950"/>
            <a:ext cx="78867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Informally, linearizability specifies that each concurrent operation </a:t>
            </a:r>
            <a:r>
              <a:rPr lang="en-US" sz="24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appears</a:t>
            </a: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to occur </a:t>
            </a:r>
            <a:r>
              <a:rPr lang="en-US" sz="2400" b="1" dirty="0">
                <a:solidFill>
                  <a:srgbClr val="00B05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instantaneously</a:t>
            </a: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and </a:t>
            </a:r>
            <a:r>
              <a:rPr lang="en-US" sz="2400" b="1" dirty="0">
                <a:solidFill>
                  <a:schemeClr val="accent2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exactly once </a:t>
            </a:r>
            <a:r>
              <a: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at some point in time between its invocation and its completion. </a:t>
            </a:r>
          </a:p>
        </p:txBody>
      </p:sp>
    </p:spTree>
    <p:extLst>
      <p:ext uri="{BB962C8B-B14F-4D97-AF65-F5344CB8AC3E}">
        <p14:creationId xmlns:p14="http://schemas.microsoft.com/office/powerpoint/2010/main" val="2799326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6C15E-253E-6D4D-AC81-D571126FB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consistency = linearizability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201EB-3076-0C43-AAF1-7526AB7DF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3174163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Linearizability </a:t>
            </a:r>
            <a:r>
              <a:rPr lang="en-US" sz="2200" dirty="0"/>
              <a:t>(Herlihy and Wing 1991)</a:t>
            </a:r>
            <a:endParaRPr lang="en-US" dirty="0"/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/>
              <a:t>All servers execute all ops in </a:t>
            </a:r>
            <a:r>
              <a:rPr lang="en-US" sz="2300" b="1" i="1" dirty="0">
                <a:solidFill>
                  <a:srgbClr val="C00000"/>
                </a:solidFill>
              </a:rPr>
              <a:t>some</a:t>
            </a:r>
            <a:r>
              <a:rPr lang="en-US" sz="2300" dirty="0"/>
              <a:t> identical sequential order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/>
              <a:t>Global ordering preserves each client’s own local ordering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/>
              <a:t>Global ordering preserves </a:t>
            </a:r>
            <a:r>
              <a:rPr lang="en-US" sz="23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real-time guarantee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300" dirty="0"/>
              <a:t>All ops receive global time-stamp using a sync’d clock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300" dirty="0"/>
              <a:t>If ts</a:t>
            </a:r>
            <a:r>
              <a:rPr lang="en-US" sz="2300" baseline="-25000" dirty="0"/>
              <a:t>op1</a:t>
            </a:r>
            <a:r>
              <a:rPr lang="en-US" sz="2300" dirty="0"/>
              <a:t>(x) &lt; ts</a:t>
            </a:r>
            <a:r>
              <a:rPr lang="en-US" sz="2300" baseline="-25000" dirty="0"/>
              <a:t>op2</a:t>
            </a:r>
            <a:r>
              <a:rPr lang="en-US" sz="2300" dirty="0"/>
              <a:t>(y), OP1(x) precedes OP2(y) in sequence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138A8-F798-E549-973B-60D057A99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A49B8-17CD-BA46-AB80-9C69A4CE2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6D69E7-90B3-1942-B761-64B13E10A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875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6C15E-253E-6D4D-AC81-D571126FB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consistency = linearizability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201EB-3076-0C43-AAF1-7526AB7DF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3174163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Linearizability </a:t>
            </a:r>
            <a:r>
              <a:rPr lang="en-US" sz="2200" dirty="0"/>
              <a:t>(Herlihy and Wing 1991)</a:t>
            </a:r>
            <a:endParaRPr lang="en-US" dirty="0"/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/>
              <a:t>All servers execute all ops in </a:t>
            </a:r>
            <a:r>
              <a:rPr lang="en-US" sz="2300" b="1" i="1" dirty="0">
                <a:solidFill>
                  <a:srgbClr val="C00000"/>
                </a:solidFill>
              </a:rPr>
              <a:t>some</a:t>
            </a:r>
            <a:r>
              <a:rPr lang="en-US" sz="2300" dirty="0"/>
              <a:t> identical sequential order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/>
              <a:t>Global ordering preserves each client’s own local ordering 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300" dirty="0"/>
              <a:t>Global ordering preserves </a:t>
            </a:r>
            <a:r>
              <a:rPr lang="en-US" sz="23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real-time guarantee</a:t>
            </a:r>
            <a:endParaRPr lang="en-US" sz="2300" dirty="0"/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300" dirty="0"/>
              <a:t>All ops receive global time-stamp using a sync’d clock</a:t>
            </a:r>
          </a:p>
          <a:p>
            <a:pPr marL="1314450" lvl="2" indent="-457200">
              <a:spcBef>
                <a:spcPts val="600"/>
              </a:spcBef>
              <a:spcAft>
                <a:spcPts val="600"/>
              </a:spcAft>
            </a:pPr>
            <a:r>
              <a:rPr lang="en-US" sz="2300" dirty="0"/>
              <a:t>If ts</a:t>
            </a:r>
            <a:r>
              <a:rPr lang="en-US" sz="2300" baseline="-25000" dirty="0"/>
              <a:t>op1</a:t>
            </a:r>
            <a:r>
              <a:rPr lang="en-US" sz="2300" dirty="0"/>
              <a:t>(x) &lt; ts</a:t>
            </a:r>
            <a:r>
              <a:rPr lang="en-US" sz="2300" baseline="-25000" dirty="0"/>
              <a:t>op2</a:t>
            </a:r>
            <a:r>
              <a:rPr lang="en-US" sz="2300" dirty="0"/>
              <a:t>(y), OP1(x) precedes OP2(y) in sequence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138A8-F798-E549-973B-60D057A99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A49B8-17CD-BA46-AB80-9C69A4CE2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3CF0EBE-A226-A74A-AA90-8FD1B9AB5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4734290"/>
            <a:ext cx="7886700" cy="174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Once write completes, all later reads (by wall-clock start time) should return value of that write or value of later write.</a:t>
            </a:r>
          </a:p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Once read returns particular value, all later reads should return that value or value of later write.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9A6D806-62A1-DC4A-A73E-036CE9408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283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/>
          </p:cNvPicPr>
          <p:nvPr/>
        </p:nvPicPr>
        <p:blipFill rotWithShape="1">
          <a:blip r:embed="rId3"/>
          <a:srcRect l="1921" t="-3492" r="1992" b="274"/>
          <a:stretch/>
        </p:blipFill>
        <p:spPr>
          <a:xfrm>
            <a:off x="4661880" y="1851561"/>
            <a:ext cx="441865" cy="4793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Intuition:  Real-time ordering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559" descr="j043156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62" y="4504142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" name="Straight Arrow Connector 40"/>
          <p:cNvCxnSpPr/>
          <p:nvPr/>
        </p:nvCxnSpPr>
        <p:spPr>
          <a:xfrm>
            <a:off x="5100865" y="4785810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success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442258" y="1848932"/>
            <a:ext cx="872692" cy="2833170"/>
          </a:xfrm>
          <a:prstGeom prst="line">
            <a:avLst/>
          </a:prstGeom>
          <a:ln w="57150" cap="rnd">
            <a:solidFill>
              <a:srgbClr val="00B05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634214" y="2572157"/>
            <a:ext cx="0" cy="173354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flipH="1">
            <a:off x="2849671" y="4269488"/>
            <a:ext cx="1592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committed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709413" y="2917669"/>
            <a:ext cx="396046" cy="521262"/>
          </a:xfrm>
          <a:prstGeom prst="line">
            <a:avLst/>
          </a:prstGeom>
          <a:ln w="38100" cap="rnd">
            <a:solidFill>
              <a:srgbClr val="00B0F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94302" y="2906171"/>
            <a:ext cx="390834" cy="1128513"/>
          </a:xfrm>
          <a:prstGeom prst="line">
            <a:avLst/>
          </a:prstGeom>
          <a:ln w="38100" cap="rnd">
            <a:solidFill>
              <a:srgbClr val="00B0F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156893" y="2876800"/>
            <a:ext cx="396046" cy="521262"/>
          </a:xfrm>
          <a:prstGeom prst="line">
            <a:avLst/>
          </a:prstGeom>
          <a:ln w="38100" cap="rnd">
            <a:solidFill>
              <a:srgbClr val="00B0F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170810" y="2865302"/>
            <a:ext cx="390834" cy="1128513"/>
          </a:xfrm>
          <a:prstGeom prst="line">
            <a:avLst/>
          </a:prstGeom>
          <a:ln w="38100" cap="rnd">
            <a:solidFill>
              <a:srgbClr val="00B0F0"/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494585" y="2865302"/>
            <a:ext cx="432438" cy="1844172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573227" y="2829332"/>
            <a:ext cx="452435" cy="1836600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 flipH="1">
            <a:off x="6778847" y="3671822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 flipH="1">
            <a:off x="5599230" y="4281992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read(A)</a:t>
            </a: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11322EA6-78DB-3A42-8884-89A72DB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4874791"/>
            <a:ext cx="7886700" cy="174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Once write completes, all later reads (by wall-clock start time) should return value of that write or value of later write.</a:t>
            </a:r>
          </a:p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Once read returns particular value, all later reads should return that value or value of later write.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D5F9FA-D37C-B941-A7C0-D78105FC6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9A6938-811A-DA41-AB68-7686D7645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290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3306E-1775-9543-A1EA-50FD6A650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ordering examples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3691C-61CF-0842-9572-90C011419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F7538-DCEA-364C-A299-FCA82673A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C58B8-C49F-3A4E-A470-58C36FDB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26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4B648-C1C6-F143-9EF2-103454300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7FFE6-C096-5A4E-8EB7-2FF68AB24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B4671-5181-1942-B1E1-32F263282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33C753-E59E-3C48-A0E7-D34C5D1CDAB3}"/>
              </a:ext>
            </a:extLst>
          </p:cNvPr>
          <p:cNvSpPr txBox="1"/>
          <p:nvPr/>
        </p:nvSpPr>
        <p:spPr>
          <a:xfrm>
            <a:off x="810274" y="703173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A: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B4B3FD-FF79-D740-8F8C-FE96FC1D19F1}"/>
              </a:ext>
            </a:extLst>
          </p:cNvPr>
          <p:cNvSpPr txBox="1"/>
          <p:nvPr/>
        </p:nvSpPr>
        <p:spPr>
          <a:xfrm>
            <a:off x="810274" y="1395504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B: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28E757-2942-0547-B7A6-7BEFDD898C83}"/>
              </a:ext>
            </a:extLst>
          </p:cNvPr>
          <p:cNvSpPr txBox="1"/>
          <p:nvPr/>
        </p:nvSpPr>
        <p:spPr>
          <a:xfrm>
            <a:off x="1544138" y="33384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W(0)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F101210-3CDC-7E44-ACF5-B820D8A20212}"/>
              </a:ext>
            </a:extLst>
          </p:cNvPr>
          <p:cNvGrpSpPr/>
          <p:nvPr/>
        </p:nvGrpSpPr>
        <p:grpSpPr>
          <a:xfrm>
            <a:off x="1384663" y="785952"/>
            <a:ext cx="1103963" cy="213515"/>
            <a:chOff x="1384663" y="509499"/>
            <a:chExt cx="1103963" cy="213515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7E6E130-01D8-4A4E-8745-8A8AADB894DB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E0B97F9-2A18-864E-8A3E-3052D2D1E0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A094FA4-EED9-6043-A737-E0A7E8785E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30ABDDE-08AE-6442-81D2-2E41D183E286}"/>
              </a:ext>
            </a:extLst>
          </p:cNvPr>
          <p:cNvGrpSpPr/>
          <p:nvPr/>
        </p:nvGrpSpPr>
        <p:grpSpPr>
          <a:xfrm>
            <a:off x="4572000" y="788584"/>
            <a:ext cx="1543046" cy="210883"/>
            <a:chOff x="1384663" y="509499"/>
            <a:chExt cx="1103963" cy="213515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7AB390A-A489-014A-ADBC-9E943CE76212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AFC0D51-A8EF-5440-B612-78A4A8CF78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1A5CE38-120B-2B4D-AE6A-30FB79D1E5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DA9C799-8EB7-3F49-AE39-93154546579A}"/>
              </a:ext>
            </a:extLst>
          </p:cNvPr>
          <p:cNvSpPr txBox="1"/>
          <p:nvPr/>
        </p:nvSpPr>
        <p:spPr>
          <a:xfrm>
            <a:off x="4970802" y="33384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W(0)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41379B-AB7C-7546-8AEE-7D40DCBC0F46}"/>
              </a:ext>
            </a:extLst>
          </p:cNvPr>
          <p:cNvGrpSpPr/>
          <p:nvPr/>
        </p:nvGrpSpPr>
        <p:grpSpPr>
          <a:xfrm>
            <a:off x="2863701" y="1474729"/>
            <a:ext cx="3515831" cy="210882"/>
            <a:chOff x="1384663" y="509499"/>
            <a:chExt cx="1103963" cy="213515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BE21D54-E646-3949-9A04-EE013EFA8196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B63A204-D31C-F847-9251-C9633A13E4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368C4B3B-1DBD-D340-BA90-D39101253E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8BFBB63-C9A5-AE44-A041-38E002B58D88}"/>
              </a:ext>
            </a:extLst>
          </p:cNvPr>
          <p:cNvGrpSpPr/>
          <p:nvPr/>
        </p:nvGrpSpPr>
        <p:grpSpPr>
          <a:xfrm>
            <a:off x="6704486" y="1468602"/>
            <a:ext cx="1103963" cy="213515"/>
            <a:chOff x="1384663" y="509499"/>
            <a:chExt cx="1103963" cy="213515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E11AD963-757E-B94A-88E8-935FE778A822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522963F0-6B2B-A846-A210-D4DE89B724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AC5E30E8-3EB4-1D47-84DB-2F00DCC586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4FD4033E-C512-D14E-8EA6-52F04050D842}"/>
              </a:ext>
            </a:extLst>
          </p:cNvPr>
          <p:cNvSpPr txBox="1"/>
          <p:nvPr/>
        </p:nvSpPr>
        <p:spPr>
          <a:xfrm>
            <a:off x="4253567" y="1126997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W(1)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B0D3BFF-B456-244C-93FB-CCB65B20137F}"/>
              </a:ext>
            </a:extLst>
          </p:cNvPr>
          <p:cNvSpPr txBox="1"/>
          <p:nvPr/>
        </p:nvSpPr>
        <p:spPr>
          <a:xfrm>
            <a:off x="6881003" y="112109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R(0)</a:t>
            </a:r>
          </a:p>
        </p:txBody>
      </p:sp>
    </p:spTree>
    <p:extLst>
      <p:ext uri="{BB962C8B-B14F-4D97-AF65-F5344CB8AC3E}">
        <p14:creationId xmlns:p14="http://schemas.microsoft.com/office/powerpoint/2010/main" val="1529140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4B648-C1C6-F143-9EF2-103454300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7FFE6-C096-5A4E-8EB7-2FF68AB24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B4671-5181-1942-B1E1-32F263282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33C753-E59E-3C48-A0E7-D34C5D1CDAB3}"/>
              </a:ext>
            </a:extLst>
          </p:cNvPr>
          <p:cNvSpPr txBox="1"/>
          <p:nvPr/>
        </p:nvSpPr>
        <p:spPr>
          <a:xfrm>
            <a:off x="810274" y="703173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A: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B4B3FD-FF79-D740-8F8C-FE96FC1D19F1}"/>
              </a:ext>
            </a:extLst>
          </p:cNvPr>
          <p:cNvSpPr txBox="1"/>
          <p:nvPr/>
        </p:nvSpPr>
        <p:spPr>
          <a:xfrm>
            <a:off x="810274" y="1395504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B: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28E757-2942-0547-B7A6-7BEFDD898C83}"/>
              </a:ext>
            </a:extLst>
          </p:cNvPr>
          <p:cNvSpPr txBox="1"/>
          <p:nvPr/>
        </p:nvSpPr>
        <p:spPr>
          <a:xfrm>
            <a:off x="1544138" y="33384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W(0)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F101210-3CDC-7E44-ACF5-B820D8A20212}"/>
              </a:ext>
            </a:extLst>
          </p:cNvPr>
          <p:cNvGrpSpPr/>
          <p:nvPr/>
        </p:nvGrpSpPr>
        <p:grpSpPr>
          <a:xfrm>
            <a:off x="1384663" y="785952"/>
            <a:ext cx="1103963" cy="213515"/>
            <a:chOff x="1384663" y="509499"/>
            <a:chExt cx="1103963" cy="213515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7E6E130-01D8-4A4E-8745-8A8AADB894DB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E0B97F9-2A18-864E-8A3E-3052D2D1E0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A094FA4-EED9-6043-A737-E0A7E8785E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30ABDDE-08AE-6442-81D2-2E41D183E286}"/>
              </a:ext>
            </a:extLst>
          </p:cNvPr>
          <p:cNvGrpSpPr/>
          <p:nvPr/>
        </p:nvGrpSpPr>
        <p:grpSpPr>
          <a:xfrm>
            <a:off x="4572000" y="788584"/>
            <a:ext cx="1543046" cy="210883"/>
            <a:chOff x="1384663" y="509499"/>
            <a:chExt cx="1103963" cy="213515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7AB390A-A489-014A-ADBC-9E943CE76212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AFC0D51-A8EF-5440-B612-78A4A8CF78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1A5CE38-120B-2B4D-AE6A-30FB79D1E5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DA9C799-8EB7-3F49-AE39-93154546579A}"/>
              </a:ext>
            </a:extLst>
          </p:cNvPr>
          <p:cNvSpPr txBox="1"/>
          <p:nvPr/>
        </p:nvSpPr>
        <p:spPr>
          <a:xfrm>
            <a:off x="4970802" y="33384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W(0)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41379B-AB7C-7546-8AEE-7D40DCBC0F46}"/>
              </a:ext>
            </a:extLst>
          </p:cNvPr>
          <p:cNvGrpSpPr/>
          <p:nvPr/>
        </p:nvGrpSpPr>
        <p:grpSpPr>
          <a:xfrm>
            <a:off x="2863701" y="1474729"/>
            <a:ext cx="3515831" cy="210882"/>
            <a:chOff x="1384663" y="509499"/>
            <a:chExt cx="1103963" cy="213515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BE21D54-E646-3949-9A04-EE013EFA8196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B63A204-D31C-F847-9251-C9633A13E4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368C4B3B-1DBD-D340-BA90-D39101253E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8BFBB63-C9A5-AE44-A041-38E002B58D88}"/>
              </a:ext>
            </a:extLst>
          </p:cNvPr>
          <p:cNvGrpSpPr/>
          <p:nvPr/>
        </p:nvGrpSpPr>
        <p:grpSpPr>
          <a:xfrm>
            <a:off x="6704486" y="1468602"/>
            <a:ext cx="1103963" cy="213515"/>
            <a:chOff x="1384663" y="509499"/>
            <a:chExt cx="1103963" cy="213515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E11AD963-757E-B94A-88E8-935FE778A822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522963F0-6B2B-A846-A210-D4DE89B724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AC5E30E8-3EB4-1D47-84DB-2F00DCC586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4FD4033E-C512-D14E-8EA6-52F04050D842}"/>
              </a:ext>
            </a:extLst>
          </p:cNvPr>
          <p:cNvSpPr txBox="1"/>
          <p:nvPr/>
        </p:nvSpPr>
        <p:spPr>
          <a:xfrm>
            <a:off x="4253567" y="1126997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W(1)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B0D3BFF-B456-244C-93FB-CCB65B20137F}"/>
              </a:ext>
            </a:extLst>
          </p:cNvPr>
          <p:cNvSpPr txBox="1"/>
          <p:nvPr/>
        </p:nvSpPr>
        <p:spPr>
          <a:xfrm>
            <a:off x="6881003" y="112109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R(0)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7E7FDAC-73E0-144E-B0A9-850723348B7F}"/>
              </a:ext>
            </a:extLst>
          </p:cNvPr>
          <p:cNvCxnSpPr/>
          <p:nvPr/>
        </p:nvCxnSpPr>
        <p:spPr>
          <a:xfrm>
            <a:off x="0" y="2062723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D7A8842-621B-4A4B-A496-C1433F116CD5}"/>
              </a:ext>
            </a:extLst>
          </p:cNvPr>
          <p:cNvSpPr txBox="1"/>
          <p:nvPr/>
        </p:nvSpPr>
        <p:spPr>
          <a:xfrm>
            <a:off x="810274" y="2793739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A: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A337AAA-E9FD-1C48-AE89-48E8FC104FD0}"/>
              </a:ext>
            </a:extLst>
          </p:cNvPr>
          <p:cNvSpPr txBox="1"/>
          <p:nvPr/>
        </p:nvSpPr>
        <p:spPr>
          <a:xfrm>
            <a:off x="810274" y="3486070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B: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FCF80EF-3DD3-8041-B7B8-1D051CBAD746}"/>
              </a:ext>
            </a:extLst>
          </p:cNvPr>
          <p:cNvSpPr txBox="1"/>
          <p:nvPr/>
        </p:nvSpPr>
        <p:spPr>
          <a:xfrm>
            <a:off x="1544138" y="2424407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W(0)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4372FCC-987C-F346-AD8D-FD41AE06A397}"/>
              </a:ext>
            </a:extLst>
          </p:cNvPr>
          <p:cNvGrpSpPr/>
          <p:nvPr/>
        </p:nvGrpSpPr>
        <p:grpSpPr>
          <a:xfrm>
            <a:off x="1384663" y="2876518"/>
            <a:ext cx="1103963" cy="213515"/>
            <a:chOff x="1384663" y="509499"/>
            <a:chExt cx="1103963" cy="213515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0DE23CEF-565A-604A-9B01-FB6DDD512678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E2D64A92-7035-FB45-A707-3EB0A810AC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96A2432C-0619-A74D-9FD3-78FFA4E905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A1B9BE01-3714-2043-BF20-6C36FE5FE5D7}"/>
              </a:ext>
            </a:extLst>
          </p:cNvPr>
          <p:cNvSpPr txBox="1"/>
          <p:nvPr/>
        </p:nvSpPr>
        <p:spPr>
          <a:xfrm>
            <a:off x="5121475" y="241847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W(0)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3E33954-B564-E344-97ED-7A499B1F7B47}"/>
              </a:ext>
            </a:extLst>
          </p:cNvPr>
          <p:cNvGrpSpPr/>
          <p:nvPr/>
        </p:nvGrpSpPr>
        <p:grpSpPr>
          <a:xfrm>
            <a:off x="2863701" y="3565295"/>
            <a:ext cx="3515831" cy="210882"/>
            <a:chOff x="1384663" y="509499"/>
            <a:chExt cx="1103963" cy="213515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38BFB874-7685-264C-A8A8-AF0582310184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503E7D80-F6E1-7848-82DA-D18CA38BEF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ED7B2632-CEEC-CF43-9B26-2B65A00FBD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512FE1F-D2E2-8F4C-A86E-AD238B8D4C31}"/>
              </a:ext>
            </a:extLst>
          </p:cNvPr>
          <p:cNvGrpSpPr/>
          <p:nvPr/>
        </p:nvGrpSpPr>
        <p:grpSpPr>
          <a:xfrm>
            <a:off x="6704486" y="3559168"/>
            <a:ext cx="1103963" cy="213515"/>
            <a:chOff x="1384663" y="509499"/>
            <a:chExt cx="1103963" cy="213515"/>
          </a:xfrm>
        </p:grpSpPr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DFAFBC4F-42CA-FA46-BDCC-B88844269405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48CF621A-19C1-E64B-BD8C-B7209B607E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6929BEE8-7132-AC46-B286-E44D20FB85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332C0A24-4E7C-9449-8934-7093F6334B45}"/>
              </a:ext>
            </a:extLst>
          </p:cNvPr>
          <p:cNvSpPr txBox="1"/>
          <p:nvPr/>
        </p:nvSpPr>
        <p:spPr>
          <a:xfrm>
            <a:off x="4253567" y="3217563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W(1)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F65A9CD-C976-1147-B4C6-C996F69A589D}"/>
              </a:ext>
            </a:extLst>
          </p:cNvPr>
          <p:cNvSpPr txBox="1"/>
          <p:nvPr/>
        </p:nvSpPr>
        <p:spPr>
          <a:xfrm>
            <a:off x="6881003" y="321165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R(0)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8A12EB3-2D08-9140-859D-5C5E7779815E}"/>
              </a:ext>
            </a:extLst>
          </p:cNvPr>
          <p:cNvGrpSpPr/>
          <p:nvPr/>
        </p:nvGrpSpPr>
        <p:grpSpPr>
          <a:xfrm>
            <a:off x="3517653" y="2871647"/>
            <a:ext cx="1103963" cy="213515"/>
            <a:chOff x="1384663" y="509499"/>
            <a:chExt cx="1103963" cy="213515"/>
          </a:xfrm>
        </p:grpSpPr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85E55BF3-51CB-394A-ADB8-EDF4F56FB8E0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79141FEB-CC90-9E4F-BB1F-F1CAD22E90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6D600828-0529-D548-93E0-F7FCB02357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97B72015-E9A2-A84A-B186-EA343D87D32C}"/>
              </a:ext>
            </a:extLst>
          </p:cNvPr>
          <p:cNvSpPr txBox="1"/>
          <p:nvPr/>
        </p:nvSpPr>
        <p:spPr>
          <a:xfrm>
            <a:off x="3698243" y="241847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R(1)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5646D93-4406-9B44-8FE1-A1C39F47738D}"/>
              </a:ext>
            </a:extLst>
          </p:cNvPr>
          <p:cNvGrpSpPr/>
          <p:nvPr/>
        </p:nvGrpSpPr>
        <p:grpSpPr>
          <a:xfrm>
            <a:off x="4871532" y="2866777"/>
            <a:ext cx="1243514" cy="210882"/>
            <a:chOff x="1384663" y="509499"/>
            <a:chExt cx="1103963" cy="213515"/>
          </a:xfrm>
        </p:grpSpPr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B93D80CB-300B-B848-990B-494240C5E3AB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F937B093-3247-6741-BD6F-6B4F16F943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4B36EEA7-A962-A248-BA48-2B3D302A2C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9298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4B648-C1C6-F143-9EF2-103454300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7FFE6-C096-5A4E-8EB7-2FF68AB24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B4671-5181-1942-B1E1-32F263282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33C753-E59E-3C48-A0E7-D34C5D1CDAB3}"/>
              </a:ext>
            </a:extLst>
          </p:cNvPr>
          <p:cNvSpPr txBox="1"/>
          <p:nvPr/>
        </p:nvSpPr>
        <p:spPr>
          <a:xfrm>
            <a:off x="810274" y="703173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A: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B4B3FD-FF79-D740-8F8C-FE96FC1D19F1}"/>
              </a:ext>
            </a:extLst>
          </p:cNvPr>
          <p:cNvSpPr txBox="1"/>
          <p:nvPr/>
        </p:nvSpPr>
        <p:spPr>
          <a:xfrm>
            <a:off x="810274" y="1395504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B: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28E757-2942-0547-B7A6-7BEFDD898C83}"/>
              </a:ext>
            </a:extLst>
          </p:cNvPr>
          <p:cNvSpPr txBox="1"/>
          <p:nvPr/>
        </p:nvSpPr>
        <p:spPr>
          <a:xfrm>
            <a:off x="1544138" y="33384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W(0)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F101210-3CDC-7E44-ACF5-B820D8A20212}"/>
              </a:ext>
            </a:extLst>
          </p:cNvPr>
          <p:cNvGrpSpPr/>
          <p:nvPr/>
        </p:nvGrpSpPr>
        <p:grpSpPr>
          <a:xfrm>
            <a:off x="1384663" y="785952"/>
            <a:ext cx="1103963" cy="213515"/>
            <a:chOff x="1384663" y="509499"/>
            <a:chExt cx="1103963" cy="213515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7E6E130-01D8-4A4E-8745-8A8AADB894DB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E0B97F9-2A18-864E-8A3E-3052D2D1E0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A094FA4-EED9-6043-A737-E0A7E8785E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30ABDDE-08AE-6442-81D2-2E41D183E286}"/>
              </a:ext>
            </a:extLst>
          </p:cNvPr>
          <p:cNvGrpSpPr/>
          <p:nvPr/>
        </p:nvGrpSpPr>
        <p:grpSpPr>
          <a:xfrm>
            <a:off x="4572000" y="788584"/>
            <a:ext cx="1543046" cy="210883"/>
            <a:chOff x="1384663" y="509499"/>
            <a:chExt cx="1103963" cy="213515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7AB390A-A489-014A-ADBC-9E943CE76212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AFC0D51-A8EF-5440-B612-78A4A8CF78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1A5CE38-120B-2B4D-AE6A-30FB79D1E5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DA9C799-8EB7-3F49-AE39-93154546579A}"/>
              </a:ext>
            </a:extLst>
          </p:cNvPr>
          <p:cNvSpPr txBox="1"/>
          <p:nvPr/>
        </p:nvSpPr>
        <p:spPr>
          <a:xfrm>
            <a:off x="4970802" y="33384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W(0)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41379B-AB7C-7546-8AEE-7D40DCBC0F46}"/>
              </a:ext>
            </a:extLst>
          </p:cNvPr>
          <p:cNvGrpSpPr/>
          <p:nvPr/>
        </p:nvGrpSpPr>
        <p:grpSpPr>
          <a:xfrm>
            <a:off x="2863701" y="1474729"/>
            <a:ext cx="3515831" cy="210882"/>
            <a:chOff x="1384663" y="509499"/>
            <a:chExt cx="1103963" cy="213515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BE21D54-E646-3949-9A04-EE013EFA8196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B63A204-D31C-F847-9251-C9633A13E4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368C4B3B-1DBD-D340-BA90-D39101253E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8BFBB63-C9A5-AE44-A041-38E002B58D88}"/>
              </a:ext>
            </a:extLst>
          </p:cNvPr>
          <p:cNvGrpSpPr/>
          <p:nvPr/>
        </p:nvGrpSpPr>
        <p:grpSpPr>
          <a:xfrm>
            <a:off x="6704486" y="1468602"/>
            <a:ext cx="1103963" cy="213515"/>
            <a:chOff x="1384663" y="509499"/>
            <a:chExt cx="1103963" cy="213515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E11AD963-757E-B94A-88E8-935FE778A822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522963F0-6B2B-A846-A210-D4DE89B724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AC5E30E8-3EB4-1D47-84DB-2F00DCC586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4FD4033E-C512-D14E-8EA6-52F04050D842}"/>
              </a:ext>
            </a:extLst>
          </p:cNvPr>
          <p:cNvSpPr txBox="1"/>
          <p:nvPr/>
        </p:nvSpPr>
        <p:spPr>
          <a:xfrm>
            <a:off x="4253567" y="1126997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W(1)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B0D3BFF-B456-244C-93FB-CCB65B20137F}"/>
              </a:ext>
            </a:extLst>
          </p:cNvPr>
          <p:cNvSpPr txBox="1"/>
          <p:nvPr/>
        </p:nvSpPr>
        <p:spPr>
          <a:xfrm>
            <a:off x="6881003" y="112109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R(0)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7E7FDAC-73E0-144E-B0A9-850723348B7F}"/>
              </a:ext>
            </a:extLst>
          </p:cNvPr>
          <p:cNvCxnSpPr/>
          <p:nvPr/>
        </p:nvCxnSpPr>
        <p:spPr>
          <a:xfrm>
            <a:off x="0" y="2062723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D7A8842-621B-4A4B-A496-C1433F116CD5}"/>
              </a:ext>
            </a:extLst>
          </p:cNvPr>
          <p:cNvSpPr txBox="1"/>
          <p:nvPr/>
        </p:nvSpPr>
        <p:spPr>
          <a:xfrm>
            <a:off x="810274" y="2793739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A: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A337AAA-E9FD-1C48-AE89-48E8FC104FD0}"/>
              </a:ext>
            </a:extLst>
          </p:cNvPr>
          <p:cNvSpPr txBox="1"/>
          <p:nvPr/>
        </p:nvSpPr>
        <p:spPr>
          <a:xfrm>
            <a:off x="810274" y="3486070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B: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FCF80EF-3DD3-8041-B7B8-1D051CBAD746}"/>
              </a:ext>
            </a:extLst>
          </p:cNvPr>
          <p:cNvSpPr txBox="1"/>
          <p:nvPr/>
        </p:nvSpPr>
        <p:spPr>
          <a:xfrm>
            <a:off x="1544138" y="2424407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W(0)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4372FCC-987C-F346-AD8D-FD41AE06A397}"/>
              </a:ext>
            </a:extLst>
          </p:cNvPr>
          <p:cNvGrpSpPr/>
          <p:nvPr/>
        </p:nvGrpSpPr>
        <p:grpSpPr>
          <a:xfrm>
            <a:off x="1384663" y="2876518"/>
            <a:ext cx="1103963" cy="213515"/>
            <a:chOff x="1384663" y="509499"/>
            <a:chExt cx="1103963" cy="213515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0DE23CEF-565A-604A-9B01-FB6DDD512678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E2D64A92-7035-FB45-A707-3EB0A810AC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96A2432C-0619-A74D-9FD3-78FFA4E905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A1B9BE01-3714-2043-BF20-6C36FE5FE5D7}"/>
              </a:ext>
            </a:extLst>
          </p:cNvPr>
          <p:cNvSpPr txBox="1"/>
          <p:nvPr/>
        </p:nvSpPr>
        <p:spPr>
          <a:xfrm>
            <a:off x="5121475" y="241847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W(0)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3E33954-B564-E344-97ED-7A499B1F7B47}"/>
              </a:ext>
            </a:extLst>
          </p:cNvPr>
          <p:cNvGrpSpPr/>
          <p:nvPr/>
        </p:nvGrpSpPr>
        <p:grpSpPr>
          <a:xfrm>
            <a:off x="2863701" y="3565295"/>
            <a:ext cx="3515831" cy="210882"/>
            <a:chOff x="1384663" y="509499"/>
            <a:chExt cx="1103963" cy="213515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38BFB874-7685-264C-A8A8-AF0582310184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503E7D80-F6E1-7848-82DA-D18CA38BEF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ED7B2632-CEEC-CF43-9B26-2B65A00FBD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512FE1F-D2E2-8F4C-A86E-AD238B8D4C31}"/>
              </a:ext>
            </a:extLst>
          </p:cNvPr>
          <p:cNvGrpSpPr/>
          <p:nvPr/>
        </p:nvGrpSpPr>
        <p:grpSpPr>
          <a:xfrm>
            <a:off x="6704486" y="3559168"/>
            <a:ext cx="1103963" cy="213515"/>
            <a:chOff x="1384663" y="509499"/>
            <a:chExt cx="1103963" cy="213515"/>
          </a:xfrm>
        </p:grpSpPr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DFAFBC4F-42CA-FA46-BDCC-B88844269405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48CF621A-19C1-E64B-BD8C-B7209B607E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6929BEE8-7132-AC46-B286-E44D20FB85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332C0A24-4E7C-9449-8934-7093F6334B45}"/>
              </a:ext>
            </a:extLst>
          </p:cNvPr>
          <p:cNvSpPr txBox="1"/>
          <p:nvPr/>
        </p:nvSpPr>
        <p:spPr>
          <a:xfrm>
            <a:off x="4253567" y="3217563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W(1)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F65A9CD-C976-1147-B4C6-C996F69A589D}"/>
              </a:ext>
            </a:extLst>
          </p:cNvPr>
          <p:cNvSpPr txBox="1"/>
          <p:nvPr/>
        </p:nvSpPr>
        <p:spPr>
          <a:xfrm>
            <a:off x="6881003" y="321165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R(0)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8A12EB3-2D08-9140-859D-5C5E7779815E}"/>
              </a:ext>
            </a:extLst>
          </p:cNvPr>
          <p:cNvGrpSpPr/>
          <p:nvPr/>
        </p:nvGrpSpPr>
        <p:grpSpPr>
          <a:xfrm>
            <a:off x="3517653" y="2871647"/>
            <a:ext cx="1103963" cy="213515"/>
            <a:chOff x="1384663" y="509499"/>
            <a:chExt cx="1103963" cy="213515"/>
          </a:xfrm>
        </p:grpSpPr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85E55BF3-51CB-394A-ADB8-EDF4F56FB8E0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79141FEB-CC90-9E4F-BB1F-F1CAD22E90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6D600828-0529-D548-93E0-F7FCB02357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97B72015-E9A2-A84A-B186-EA343D87D32C}"/>
              </a:ext>
            </a:extLst>
          </p:cNvPr>
          <p:cNvSpPr txBox="1"/>
          <p:nvPr/>
        </p:nvSpPr>
        <p:spPr>
          <a:xfrm>
            <a:off x="3698243" y="241847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R(1)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5646D93-4406-9B44-8FE1-A1C39F47738D}"/>
              </a:ext>
            </a:extLst>
          </p:cNvPr>
          <p:cNvGrpSpPr/>
          <p:nvPr/>
        </p:nvGrpSpPr>
        <p:grpSpPr>
          <a:xfrm>
            <a:off x="4871532" y="2866777"/>
            <a:ext cx="1243514" cy="210882"/>
            <a:chOff x="1384663" y="509499"/>
            <a:chExt cx="1103963" cy="213515"/>
          </a:xfrm>
        </p:grpSpPr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B93D80CB-300B-B848-990B-494240C5E3AB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F937B093-3247-6741-BD6F-6B4F16F943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4B36EEA7-A962-A248-BA48-2B3D302A2C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A028C538-7814-024E-89F6-7A5E8A5124AB}"/>
              </a:ext>
            </a:extLst>
          </p:cNvPr>
          <p:cNvCxnSpPr/>
          <p:nvPr/>
        </p:nvCxnSpPr>
        <p:spPr>
          <a:xfrm>
            <a:off x="0" y="4437328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36EEEBA8-E8C5-2545-AAF0-CC7376D8F6CA}"/>
              </a:ext>
            </a:extLst>
          </p:cNvPr>
          <p:cNvSpPr txBox="1"/>
          <p:nvPr/>
        </p:nvSpPr>
        <p:spPr>
          <a:xfrm>
            <a:off x="811599" y="5125484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A: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FBED5A7-8FC6-B740-A917-41957A621F8E}"/>
              </a:ext>
            </a:extLst>
          </p:cNvPr>
          <p:cNvSpPr txBox="1"/>
          <p:nvPr/>
        </p:nvSpPr>
        <p:spPr>
          <a:xfrm>
            <a:off x="811599" y="5817815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B: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B3482A4-2980-0047-AF6A-5A067F7B7EDF}"/>
              </a:ext>
            </a:extLst>
          </p:cNvPr>
          <p:cNvSpPr txBox="1"/>
          <p:nvPr/>
        </p:nvSpPr>
        <p:spPr>
          <a:xfrm>
            <a:off x="1545463" y="475615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W(0)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DF264557-09A9-294C-9A70-B1C5EAEADBE4}"/>
              </a:ext>
            </a:extLst>
          </p:cNvPr>
          <p:cNvGrpSpPr/>
          <p:nvPr/>
        </p:nvGrpSpPr>
        <p:grpSpPr>
          <a:xfrm>
            <a:off x="1385988" y="5208263"/>
            <a:ext cx="1103963" cy="213515"/>
            <a:chOff x="1384663" y="509499"/>
            <a:chExt cx="1103963" cy="213515"/>
          </a:xfrm>
        </p:grpSpPr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8326428D-6BC9-E14F-9AD5-40C80BDF007E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7EBAEAE7-71F7-3442-B0B9-72DBD23C91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756EC86D-D628-7640-8421-4E8BA3BD80D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BA3BF279-DB52-F440-B7AF-F87C6A23A5FC}"/>
              </a:ext>
            </a:extLst>
          </p:cNvPr>
          <p:cNvSpPr txBox="1"/>
          <p:nvPr/>
        </p:nvSpPr>
        <p:spPr>
          <a:xfrm>
            <a:off x="5122800" y="475022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W(0)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7A99F2F8-58FE-DE40-AF6E-F49415598F2C}"/>
              </a:ext>
            </a:extLst>
          </p:cNvPr>
          <p:cNvGrpSpPr/>
          <p:nvPr/>
        </p:nvGrpSpPr>
        <p:grpSpPr>
          <a:xfrm>
            <a:off x="2865026" y="5897040"/>
            <a:ext cx="3515831" cy="210882"/>
            <a:chOff x="1384663" y="509499"/>
            <a:chExt cx="1103963" cy="213515"/>
          </a:xfrm>
        </p:grpSpPr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3E74421F-3400-8F4E-AFAD-49AD2458BBCA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A9142BFA-51FB-2949-AAF3-B443886D14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3C631994-79AC-3441-B4AF-9F06D38D60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57CE3AB-C98A-C240-8036-41C65A9F1199}"/>
              </a:ext>
            </a:extLst>
          </p:cNvPr>
          <p:cNvGrpSpPr/>
          <p:nvPr/>
        </p:nvGrpSpPr>
        <p:grpSpPr>
          <a:xfrm>
            <a:off x="6705811" y="5890913"/>
            <a:ext cx="1103963" cy="213515"/>
            <a:chOff x="1384663" y="509499"/>
            <a:chExt cx="1103963" cy="213515"/>
          </a:xfrm>
        </p:grpSpPr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62BBA4A8-1027-DE48-8F70-A030194DB2B1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F5699666-B4DA-1441-A57D-CE84CCCB62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C40BD4EF-6113-C143-9416-BD3D9A60EF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485CA0BC-22DB-914B-B50F-2E308D97981B}"/>
              </a:ext>
            </a:extLst>
          </p:cNvPr>
          <p:cNvSpPr txBox="1"/>
          <p:nvPr/>
        </p:nvSpPr>
        <p:spPr>
          <a:xfrm>
            <a:off x="4254892" y="554930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W(1)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E65435D-E64C-6C4D-894E-A6AB0368CE6A}"/>
              </a:ext>
            </a:extLst>
          </p:cNvPr>
          <p:cNvSpPr txBox="1"/>
          <p:nvPr/>
        </p:nvSpPr>
        <p:spPr>
          <a:xfrm>
            <a:off x="6882328" y="5543403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R(1)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3A84E019-D19F-4D41-B6D7-455C6F4FFC79}"/>
              </a:ext>
            </a:extLst>
          </p:cNvPr>
          <p:cNvGrpSpPr/>
          <p:nvPr/>
        </p:nvGrpSpPr>
        <p:grpSpPr>
          <a:xfrm>
            <a:off x="3518978" y="5203392"/>
            <a:ext cx="1103963" cy="213515"/>
            <a:chOff x="1384663" y="509499"/>
            <a:chExt cx="1103963" cy="213515"/>
          </a:xfrm>
        </p:grpSpPr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7B13F63C-0562-9345-AF5E-878CBAF80034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CFE6D604-5416-544D-937A-0575A4E5E5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46F5815C-E0E9-DB40-B122-E5FC86690B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1A6D3F77-5912-3E46-8FF3-23806B424305}"/>
              </a:ext>
            </a:extLst>
          </p:cNvPr>
          <p:cNvSpPr txBox="1"/>
          <p:nvPr/>
        </p:nvSpPr>
        <p:spPr>
          <a:xfrm>
            <a:off x="3699568" y="475022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" pitchFamily="2" charset="0"/>
                <a:cs typeface="Consolas" panose="020B0609020204030204" pitchFamily="49" charset="0"/>
              </a:rPr>
              <a:t>R(1)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84A8A5C9-8C49-5F4C-8F96-69BCCF5CE992}"/>
              </a:ext>
            </a:extLst>
          </p:cNvPr>
          <p:cNvGrpSpPr/>
          <p:nvPr/>
        </p:nvGrpSpPr>
        <p:grpSpPr>
          <a:xfrm>
            <a:off x="4872857" y="5198522"/>
            <a:ext cx="1243514" cy="210882"/>
            <a:chOff x="1384663" y="509499"/>
            <a:chExt cx="1103963" cy="213515"/>
          </a:xfrm>
        </p:grpSpPr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03687E8E-82CA-D24B-8A21-6A208E55AE2E}"/>
                </a:ext>
              </a:extLst>
            </p:cNvPr>
            <p:cNvCxnSpPr/>
            <p:nvPr/>
          </p:nvCxnSpPr>
          <p:spPr>
            <a:xfrm>
              <a:off x="1384663" y="611386"/>
              <a:ext cx="10972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46B2C557-4F4C-3E4C-806E-692F1D87FC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8626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A6F44041-4200-F644-B863-7B380118E5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84663" y="509499"/>
              <a:ext cx="0" cy="2135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09860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A6B84-6D0A-E448-B837-A3AF07199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6734A-88BF-3D4E-89B2-1B9DAA00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54F4F-4BEC-5E46-BE5D-7AFB1A2E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FF0CB3-9525-604B-8BA2-7A048E6D8E77}"/>
              </a:ext>
            </a:extLst>
          </p:cNvPr>
          <p:cNvSpPr txBox="1"/>
          <p:nvPr/>
        </p:nvSpPr>
        <p:spPr>
          <a:xfrm>
            <a:off x="424084" y="2936631"/>
            <a:ext cx="292099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2PC / Consensus</a:t>
            </a:r>
          </a:p>
          <a:p>
            <a:endParaRPr lang="en-US" sz="2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2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2600" b="1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Paxos</a:t>
            </a:r>
            <a:r>
              <a:rPr lang="en-US" sz="2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/ Raft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635518-5D46-7D42-9807-DC2B7A20E6E5}"/>
              </a:ext>
            </a:extLst>
          </p:cNvPr>
          <p:cNvSpPr txBox="1"/>
          <p:nvPr/>
        </p:nvSpPr>
        <p:spPr>
          <a:xfrm>
            <a:off x="5297900" y="2936631"/>
            <a:ext cx="3552576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Eventual consistency</a:t>
            </a:r>
          </a:p>
          <a:p>
            <a:endParaRPr lang="en-US" sz="2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2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2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Dynamo</a:t>
            </a:r>
          </a:p>
        </p:txBody>
      </p:sp>
      <p:sp>
        <p:nvSpPr>
          <p:cNvPr id="9" name="Left-Right Arrow 8">
            <a:extLst>
              <a:ext uri="{FF2B5EF4-FFF2-40B4-BE49-F238E27FC236}">
                <a16:creationId xmlns:a16="http://schemas.microsoft.com/office/drawing/2014/main" id="{F7E293A1-65CA-354E-BF11-09B5B38D9A54}"/>
              </a:ext>
            </a:extLst>
          </p:cNvPr>
          <p:cNvSpPr/>
          <p:nvPr/>
        </p:nvSpPr>
        <p:spPr>
          <a:xfrm>
            <a:off x="1133823" y="3501662"/>
            <a:ext cx="6876355" cy="562708"/>
          </a:xfrm>
          <a:prstGeom prst="leftRightArrow">
            <a:avLst>
              <a:gd name="adj1" fmla="val 50000"/>
              <a:gd name="adj2" fmla="val 75000"/>
            </a:avLst>
          </a:prstGeom>
          <a:solidFill>
            <a:srgbClr val="FFDAE0"/>
          </a:solidFill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C67E96-33C5-E34D-8F48-62CAB1FAB254}"/>
              </a:ext>
            </a:extLst>
          </p:cNvPr>
          <p:cNvSpPr txBox="1"/>
          <p:nvPr/>
        </p:nvSpPr>
        <p:spPr>
          <a:xfrm>
            <a:off x="2235471" y="1684619"/>
            <a:ext cx="46442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Consistency models</a:t>
            </a:r>
          </a:p>
        </p:txBody>
      </p:sp>
    </p:spTree>
    <p:extLst>
      <p:ext uri="{BB962C8B-B14F-4D97-AF65-F5344CB8AC3E}">
        <p14:creationId xmlns:p14="http://schemas.microsoft.com/office/powerpoint/2010/main" val="16990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02893-A565-BC46-B010-BCC6DBD50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ordering examples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FB4F5-F21C-DB48-B6D6-8269D9225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5DE6B-3296-7447-AB8D-049778F24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511A-E6AD-7844-9BD3-E78DEB134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6" name="Picture 2" descr="An example of Linearizability violated">
            <a:extLst>
              <a:ext uri="{FF2B5EF4-FFF2-40B4-BE49-F238E27FC236}">
                <a16:creationId xmlns:a16="http://schemas.microsoft.com/office/drawing/2014/main" id="{560BAB38-F886-BC4F-8643-FC7BEA44F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1712"/>
            <a:ext cx="9144000" cy="449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5F38434-42AA-F241-811A-CF5A6DEF4AA1}"/>
              </a:ext>
            </a:extLst>
          </p:cNvPr>
          <p:cNvSpPr/>
          <p:nvPr/>
        </p:nvSpPr>
        <p:spPr>
          <a:xfrm>
            <a:off x="0" y="5989548"/>
            <a:ext cx="7623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*</a:t>
            </a:r>
            <a:r>
              <a:rPr lang="en-US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: </a:t>
            </a:r>
            <a:r>
              <a:rPr lang="en-US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  <a:hlinkClick r:id="rId3"/>
              </a:rPr>
              <a:t>https://www.oreilly.com/library/view/designing-data-intensive-applications/9781491903063/</a:t>
            </a:r>
            <a:r>
              <a:rPr lang="en-US" sz="12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  (Page 328)</a:t>
            </a:r>
          </a:p>
        </p:txBody>
      </p:sp>
    </p:spTree>
    <p:extLst>
      <p:ext uri="{BB962C8B-B14F-4D97-AF65-F5344CB8AC3E}">
        <p14:creationId xmlns:p14="http://schemas.microsoft.com/office/powerpoint/2010/main" val="2331383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F1DDF-E960-3547-9042-AFAE017C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Weaker: Sequential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73FA8-FC59-1548-9D0A-DFA730168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2250798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Sequential = Linearizability – real-time ordering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300" dirty="0"/>
              <a:t>All servers execute all ops in </a:t>
            </a:r>
            <a:r>
              <a:rPr lang="en-US" sz="2300" i="1" dirty="0"/>
              <a:t>some</a:t>
            </a:r>
            <a:r>
              <a:rPr lang="en-US" sz="2300" dirty="0"/>
              <a:t> identical sequential order 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300" dirty="0"/>
              <a:t>Global ordering preserves each client’s own local ordering 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455F6-16F3-8749-8922-9E312265C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C41F6-231F-BD43-8A39-FD41C3A1D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1B7B9E-82F4-3944-BA6E-82A72EA5F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717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F1DDF-E960-3547-9042-AFAE017C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Weaker: Sequential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73FA8-FC59-1548-9D0A-DFA730168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2250798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Sequential = Linearizability – real-time ordering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300" dirty="0"/>
              <a:t>All servers execute all ops in </a:t>
            </a:r>
            <a:r>
              <a:rPr lang="en-US" sz="2300" i="1" dirty="0"/>
              <a:t>some</a:t>
            </a:r>
            <a:r>
              <a:rPr lang="en-US" sz="2300" dirty="0"/>
              <a:t> identical sequential order </a:t>
            </a:r>
          </a:p>
          <a:p>
            <a:pPr marL="914400" lvl="1" indent="-457200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300" dirty="0"/>
              <a:t>Global ordering preserves each client’s own local ordering 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455F6-16F3-8749-8922-9E312265C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C41F6-231F-BD43-8A39-FD41C3A1D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EF8FEFA-7812-AB46-ABD9-118F1395D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3827929"/>
            <a:ext cx="7886700" cy="253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spcAft>
                <a:spcPts val="600"/>
              </a:spcAft>
            </a:pPr>
            <a:r>
              <a:rPr lang="en-US" sz="24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With concurrent ops, “reordering” of ops (</a:t>
            </a:r>
            <a:r>
              <a:rPr lang="en-US" sz="24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w.r.t</a:t>
            </a:r>
            <a:r>
              <a:rPr lang="en-US" sz="24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. real-time ordering) acceptable, but all servers must see same order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2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e.g.,	</a:t>
            </a:r>
            <a:r>
              <a:rPr lang="en-US" sz="2200" spc="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linearizability cares about </a:t>
            </a:r>
            <a:r>
              <a:rPr lang="en-US" sz="2200" spc="0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time</a:t>
            </a:r>
            <a:r>
              <a:rPr lang="en-US" sz="2200" spc="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									sequential consistency cares about </a:t>
            </a:r>
            <a:r>
              <a:rPr lang="en-US" sz="2200" spc="0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program order</a:t>
            </a:r>
          </a:p>
          <a:p>
            <a:pPr>
              <a:spcBef>
                <a:spcPts val="800"/>
              </a:spcBef>
              <a:spcAft>
                <a:spcPts val="600"/>
              </a:spcAft>
            </a:pPr>
            <a:endParaRPr lang="en-US" sz="22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BB45F64-AE91-B34D-B595-4E2DEB4C2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952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/>
          </p:cNvPicPr>
          <p:nvPr/>
        </p:nvPicPr>
        <p:blipFill rotWithShape="1">
          <a:blip r:embed="rId2"/>
          <a:srcRect l="1921" t="-3492" r="1992" b="274"/>
          <a:stretch/>
        </p:blipFill>
        <p:spPr>
          <a:xfrm>
            <a:off x="4661880" y="1851561"/>
            <a:ext cx="441865" cy="4793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Sequential Consistency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62" y="4879278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/>
          <p:cNvCxnSpPr/>
          <p:nvPr/>
        </p:nvCxnSpPr>
        <p:spPr>
          <a:xfrm>
            <a:off x="6786977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671476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100865" y="5160946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success</a:t>
            </a:r>
          </a:p>
        </p:txBody>
      </p:sp>
      <p:sp>
        <p:nvSpPr>
          <p:cNvPr id="45" name="TextBox 44"/>
          <p:cNvSpPr txBox="1"/>
          <p:nvPr/>
        </p:nvSpPr>
        <p:spPr>
          <a:xfrm flipH="1">
            <a:off x="5697480" y="4657128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read(A)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442258" y="1848932"/>
            <a:ext cx="981489" cy="3280876"/>
          </a:xfrm>
          <a:prstGeom prst="line">
            <a:avLst/>
          </a:prstGeom>
          <a:ln w="57150" cap="rnd">
            <a:solidFill>
              <a:srgbClr val="00B05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375678" y="5641592"/>
            <a:ext cx="8392644" cy="80542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2600" dirty="0"/>
              <a:t>In example, system orders read(A) before write(A,1)</a:t>
            </a:r>
          </a:p>
        </p:txBody>
      </p:sp>
      <p:sp>
        <p:nvSpPr>
          <p:cNvPr id="29" name="TextBox 28"/>
          <p:cNvSpPr txBox="1"/>
          <p:nvPr/>
        </p:nvSpPr>
        <p:spPr>
          <a:xfrm flipH="1">
            <a:off x="6935153" y="4116233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A49837-75FF-F54E-95BF-A24191D64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69CFF-1FBD-E742-B22E-70E96BE2C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72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Valid Sequential Consistency?</a:t>
            </a:r>
          </a:p>
        </p:txBody>
      </p:sp>
      <p:pic>
        <p:nvPicPr>
          <p:cNvPr id="38919" name="Picture 4"/>
          <p:cNvPicPr>
            <a:picLocks noChangeAspect="1" noChangeArrowheads="1"/>
          </p:cNvPicPr>
          <p:nvPr/>
        </p:nvPicPr>
        <p:blipFill>
          <a:blip r:embed="rId3"/>
          <a:srcRect l="20738" t="47885" r="19241" b="42447"/>
          <a:stretch>
            <a:fillRect/>
          </a:stretch>
        </p:blipFill>
        <p:spPr bwMode="auto">
          <a:xfrm>
            <a:off x="0" y="1303739"/>
            <a:ext cx="9144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146"/>
          <p:cNvSpPr>
            <a:spLocks noChangeArrowheads="1"/>
          </p:cNvSpPr>
          <p:nvPr/>
        </p:nvSpPr>
        <p:spPr bwMode="auto">
          <a:xfrm>
            <a:off x="1426032" y="3166698"/>
            <a:ext cx="1981200" cy="804041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9000" dirty="0">
                <a:solidFill>
                  <a:srgbClr val="008000"/>
                </a:solidFill>
                <a:latin typeface="Comic Sans MS" pitchFamily="66" charset="0"/>
                <a:sym typeface="Wingdings"/>
              </a:rPr>
              <a:t></a:t>
            </a:r>
            <a:endParaRPr lang="en-US" sz="9000" b="1" dirty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10" name="Rounded Rectangle 146"/>
          <p:cNvSpPr>
            <a:spLocks noChangeArrowheads="1"/>
          </p:cNvSpPr>
          <p:nvPr/>
        </p:nvSpPr>
        <p:spPr bwMode="auto">
          <a:xfrm>
            <a:off x="6090305" y="2861898"/>
            <a:ext cx="2296886" cy="1108841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9000" dirty="0" err="1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US" sz="9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28650" y="3970739"/>
            <a:ext cx="8018961" cy="28026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charset="0"/>
              <a:buChar char="•"/>
              <a:tabLst/>
              <a:defRPr/>
            </a:pPr>
            <a:r>
              <a:rPr lang="en-US" sz="2600" dirty="0">
                <a:latin typeface="Helvetica Neue Light" panose="02000403000000020004" pitchFamily="2" charset="0"/>
                <a:ea typeface="Helvetica Neue Light" panose="02000403000000020004" pitchFamily="2" charset="0"/>
                <a:cs typeface="Calibri"/>
              </a:rPr>
              <a:t>Why?  Because P3 and P4 </a:t>
            </a:r>
            <a:r>
              <a:rPr kumimoji="0" lang="en-US" sz="260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 Light" panose="02000403000000020004" pitchFamily="2" charset="0"/>
                <a:ea typeface="Helvetica Neue Light" panose="02000403000000020004" pitchFamily="2" charset="0"/>
                <a:cs typeface="Calibri"/>
              </a:rPr>
              <a:t>don’t agree on order of ops. Doesn’t matter when events took place on diff machine, as long as </a:t>
            </a:r>
            <a:r>
              <a:rPr kumimoji="0" lang="en-US" sz="260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 Light" panose="02000403000000020004" pitchFamily="2" charset="0"/>
                <a:ea typeface="Helvetica Neue Light" panose="02000403000000020004" pitchFamily="2" charset="0"/>
                <a:cs typeface="Calibri"/>
              </a:rPr>
              <a:t>proc’s</a:t>
            </a:r>
            <a:r>
              <a:rPr kumimoji="0" lang="en-US" sz="260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 Light" panose="02000403000000020004" pitchFamily="2" charset="0"/>
                <a:ea typeface="Helvetica Neue Light" panose="02000403000000020004" pitchFamily="2" charset="0"/>
                <a:cs typeface="Calibri"/>
              </a:rPr>
              <a:t> AGREE on order. 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charset="0"/>
              <a:buChar char="•"/>
              <a:tabLst/>
              <a:defRPr/>
            </a:pPr>
            <a:r>
              <a:rPr kumimoji="0" lang="en-US" sz="260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 Light" panose="02000403000000020004" pitchFamily="2" charset="0"/>
                <a:ea typeface="Helvetica Neue Light" panose="02000403000000020004" pitchFamily="2" charset="0"/>
                <a:cs typeface="Calibri"/>
              </a:rPr>
              <a:t>What if P1 did both W(x)a and W(x)b? </a:t>
            </a:r>
          </a:p>
          <a:p>
            <a:pPr marL="914400" lvl="1" indent="-457200" algn="l" fontAlgn="auto"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.HelveticaNeueDeskInterface-Regular" charset="-120"/>
              <a:buChar char="-"/>
              <a:defRPr/>
            </a:pPr>
            <a:r>
              <a:rPr kumimoji="0" lang="en-US" sz="240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 Light" panose="02000403000000020004" pitchFamily="2" charset="0"/>
                <a:ea typeface="Helvetica Neue Light" panose="02000403000000020004" pitchFamily="2" charset="0"/>
                <a:cs typeface="Calibri"/>
              </a:rPr>
              <a:t>Neither valid, as (a) doesn’t preserve local ordering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 Neue Light" panose="02000403000000020004" pitchFamily="2" charset="0"/>
              <a:ea typeface="Helvetica Neue Light" panose="02000403000000020004" pitchFamily="2" charset="0"/>
              <a:cs typeface="Calibri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5B246B-43E7-AF44-BD23-B16548976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63F8E4-C841-AF4F-B538-BC9C38CAC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EF3C0-2B99-AF43-8A38-04917BD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72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6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804" y="4609047"/>
            <a:ext cx="8329987" cy="1916725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/>
              <a:t>Fault-tolerance / durability:  Don’t lose operations</a:t>
            </a:r>
          </a:p>
          <a:p>
            <a:pPr eaLnBrk="1" hangingPunct="1"/>
            <a:r>
              <a:rPr lang="en-US" sz="2800" dirty="0"/>
              <a:t>Consistency:  Ordering between (visible) operations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 in </a:t>
            </a:r>
            <a:r>
              <a:rPr lang="en-US" dirty="0" err="1"/>
              <a:t>Paxos</a:t>
            </a:r>
            <a:r>
              <a:rPr lang="en-US" dirty="0"/>
              <a:t>/Raft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537571" y="1748065"/>
            <a:ext cx="6190452" cy="2195931"/>
            <a:chOff x="1001656" y="758284"/>
            <a:chExt cx="7162800" cy="2830454"/>
          </a:xfrm>
        </p:grpSpPr>
        <p:sp>
          <p:nvSpPr>
            <p:cNvPr id="6" name="Rounded Rectangle 5"/>
            <p:cNvSpPr/>
            <p:nvPr/>
          </p:nvSpPr>
          <p:spPr>
            <a:xfrm>
              <a:off x="1001656" y="1683738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306456" y="3207738"/>
              <a:ext cx="1524000" cy="228600"/>
              <a:chOff x="1828800" y="3733800"/>
              <a:chExt cx="1524000" cy="2286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>
                    <a:solidFill>
                      <a:schemeClr val="tx1"/>
                    </a:solidFill>
                    <a:latin typeface="Arial" charset="0"/>
                  </a:rPr>
                  <a:t>add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1932130" y="2979138"/>
              <a:ext cx="272654" cy="1983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Log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400423" y="2217138"/>
              <a:ext cx="658633" cy="609600"/>
              <a:chOff x="3075167" y="2286000"/>
              <a:chExt cx="658633" cy="60960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19" name="Freeform 18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20" name="Freeform 19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21" name="Freeform 20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22" name="Freeform 21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4" name="Group 23"/>
            <p:cNvGrpSpPr/>
            <p:nvPr/>
          </p:nvGrpSpPr>
          <p:grpSpPr>
            <a:xfrm>
              <a:off x="1369984" y="2217138"/>
              <a:ext cx="531549" cy="533400"/>
              <a:chOff x="2057400" y="2438400"/>
              <a:chExt cx="379678" cy="381000"/>
            </a:xfrm>
          </p:grpSpPr>
          <p:sp>
            <p:nvSpPr>
              <p:cNvPr id="25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26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27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236979" y="1759938"/>
              <a:ext cx="797559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Consensus</a:t>
              </a:r>
              <a:br>
                <a:rPr lang="en-US" sz="1000" b="1" dirty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Module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34887" y="1759938"/>
              <a:ext cx="591677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State</a:t>
              </a:r>
              <a:br>
                <a:rPr lang="en-US" sz="1000" b="1" dirty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Machine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440056" y="1683738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3744856" y="3207738"/>
              <a:ext cx="1524000" cy="228600"/>
              <a:chOff x="1828800" y="3733800"/>
              <a:chExt cx="1524000" cy="22860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>
                    <a:solidFill>
                      <a:schemeClr val="tx1"/>
                    </a:solidFill>
                    <a:latin typeface="Arial" charset="0"/>
                  </a:rPr>
                  <a:t>add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4370530" y="2979138"/>
              <a:ext cx="272654" cy="1983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Log</a:t>
              </a: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4838823" y="2217138"/>
              <a:ext cx="658633" cy="609600"/>
              <a:chOff x="3075167" y="2286000"/>
              <a:chExt cx="658633" cy="60960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3" name="Freeform 42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4" name="Freeform 43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5" name="Freeform 44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48" name="Group 47"/>
            <p:cNvGrpSpPr/>
            <p:nvPr/>
          </p:nvGrpSpPr>
          <p:grpSpPr>
            <a:xfrm>
              <a:off x="3808384" y="2217138"/>
              <a:ext cx="531549" cy="533400"/>
              <a:chOff x="2057400" y="2438400"/>
              <a:chExt cx="379678" cy="381000"/>
            </a:xfrm>
          </p:grpSpPr>
          <p:sp>
            <p:nvSpPr>
              <p:cNvPr id="49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50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51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3675379" y="1759938"/>
              <a:ext cx="797559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Consensus</a:t>
              </a:r>
              <a:br>
                <a:rPr lang="en-US" sz="1000" b="1" dirty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Module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73287" y="1759938"/>
              <a:ext cx="591677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State</a:t>
              </a:r>
              <a:br>
                <a:rPr lang="en-US" sz="1000" b="1" dirty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Machine</a:t>
              </a: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5878456" y="1683738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6183256" y="3207738"/>
              <a:ext cx="1524000" cy="228600"/>
              <a:chOff x="1828800" y="3733800"/>
              <a:chExt cx="1524000" cy="228600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>
                    <a:solidFill>
                      <a:schemeClr val="tx1"/>
                    </a:solidFill>
                    <a:latin typeface="Arial" charset="0"/>
                  </a:rPr>
                  <a:t>add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>
                    <a:solidFill>
                      <a:schemeClr val="tx1"/>
                    </a:solidFill>
                    <a:latin typeface="Arial" charset="0"/>
                  </a:rPr>
                  <a:t>jmp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>
                    <a:solidFill>
                      <a:schemeClr val="tx1"/>
                    </a:solidFill>
                    <a:latin typeface="Arial" charset="0"/>
                  </a:rPr>
                  <a:t>mov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000" dirty="0" err="1">
                    <a:solidFill>
                      <a:schemeClr val="tx1"/>
                    </a:solidFill>
                    <a:latin typeface="Arial" charset="0"/>
                  </a:rPr>
                  <a:t>shl</a:t>
                </a:r>
                <a:endParaRPr lang="en-US" sz="1000" dirty="0">
                  <a:solidFill>
                    <a:schemeClr val="tx1"/>
                  </a:solidFill>
                  <a:latin typeface="Arial" charset="0"/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6808930" y="2979138"/>
              <a:ext cx="272654" cy="19835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Log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7277223" y="2217138"/>
              <a:ext cx="658633" cy="609600"/>
              <a:chOff x="3075167" y="2286000"/>
              <a:chExt cx="658633" cy="609600"/>
            </a:xfrm>
          </p:grpSpPr>
          <p:sp>
            <p:nvSpPr>
              <p:cNvPr id="62" name="Oval 61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6" name="Freeform 65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7" name="Freeform 66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8" name="Freeform 67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9" name="Freeform 68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" fmla="*/ 0 w 302217"/>
                  <a:gd name="connsiteY0" fmla="*/ 23898 h 186630"/>
                  <a:gd name="connsiteX1" fmla="*/ 302217 w 302217"/>
                  <a:gd name="connsiteY1" fmla="*/ 186630 h 186630"/>
                  <a:gd name="connsiteX0" fmla="*/ 0 w 321571"/>
                  <a:gd name="connsiteY0" fmla="*/ 44231 h 206963"/>
                  <a:gd name="connsiteX1" fmla="*/ 302217 w 321571"/>
                  <a:gd name="connsiteY1" fmla="*/ 206963 h 206963"/>
                  <a:gd name="connsiteX0" fmla="*/ 0 w 321571"/>
                  <a:gd name="connsiteY0" fmla="*/ 0 h 162732"/>
                  <a:gd name="connsiteX1" fmla="*/ 302217 w 321571"/>
                  <a:gd name="connsiteY1" fmla="*/ 162732 h 162732"/>
                  <a:gd name="connsiteX0" fmla="*/ 0 w 302217"/>
                  <a:gd name="connsiteY0" fmla="*/ 2667 h 165399"/>
                  <a:gd name="connsiteX1" fmla="*/ 302217 w 302217"/>
                  <a:gd name="connsiteY1" fmla="*/ 165399 h 165399"/>
                  <a:gd name="connsiteX0" fmla="*/ 0 w 302217"/>
                  <a:gd name="connsiteY0" fmla="*/ 0 h 162732"/>
                  <a:gd name="connsiteX1" fmla="*/ 302217 w 302217"/>
                  <a:gd name="connsiteY1" fmla="*/ 162732 h 162732"/>
                  <a:gd name="connsiteX0" fmla="*/ 0 w 302217"/>
                  <a:gd name="connsiteY0" fmla="*/ 401 h 163133"/>
                  <a:gd name="connsiteX1" fmla="*/ 302217 w 302217"/>
                  <a:gd name="connsiteY1" fmla="*/ 163133 h 163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0" name="Freeform 69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" fmla="*/ 2160 w 12160"/>
                  <a:gd name="connsiteY0" fmla="*/ 223289 h 223707"/>
                  <a:gd name="connsiteX1" fmla="*/ 12160 w 12160"/>
                  <a:gd name="connsiteY1" fmla="*/ 223289 h 223707"/>
                  <a:gd name="connsiteX0" fmla="*/ 1366 w 13800"/>
                  <a:gd name="connsiteY0" fmla="*/ 342290 h 342290"/>
                  <a:gd name="connsiteX1" fmla="*/ 11366 w 13800"/>
                  <a:gd name="connsiteY1" fmla="*/ 342290 h 342290"/>
                  <a:gd name="connsiteX0" fmla="*/ 1989 w 14293"/>
                  <a:gd name="connsiteY0" fmla="*/ 324153 h 324153"/>
                  <a:gd name="connsiteX1" fmla="*/ 11989 w 14293"/>
                  <a:gd name="connsiteY1" fmla="*/ 324153 h 324153"/>
                  <a:gd name="connsiteX0" fmla="*/ 2255 w 14511"/>
                  <a:gd name="connsiteY0" fmla="*/ 370090 h 370090"/>
                  <a:gd name="connsiteX1" fmla="*/ 12255 w 14511"/>
                  <a:gd name="connsiteY1" fmla="*/ 370090 h 370090"/>
                  <a:gd name="connsiteX0" fmla="*/ 2329 w 14189"/>
                  <a:gd name="connsiteY0" fmla="*/ 440603 h 440603"/>
                  <a:gd name="connsiteX1" fmla="*/ 12329 w 14189"/>
                  <a:gd name="connsiteY1" fmla="*/ 440603 h 440603"/>
                  <a:gd name="connsiteX0" fmla="*/ 2751 w 14550"/>
                  <a:gd name="connsiteY0" fmla="*/ 444918 h 444918"/>
                  <a:gd name="connsiteX1" fmla="*/ 12751 w 14550"/>
                  <a:gd name="connsiteY1" fmla="*/ 444918 h 444918"/>
                  <a:gd name="connsiteX0" fmla="*/ 2670 w 14857"/>
                  <a:gd name="connsiteY0" fmla="*/ 449265 h 449265"/>
                  <a:gd name="connsiteX1" fmla="*/ 12670 w 14857"/>
                  <a:gd name="connsiteY1" fmla="*/ 449265 h 449265"/>
                  <a:gd name="connsiteX0" fmla="*/ 2810 w 14974"/>
                  <a:gd name="connsiteY0" fmla="*/ 403354 h 403354"/>
                  <a:gd name="connsiteX1" fmla="*/ 12810 w 14974"/>
                  <a:gd name="connsiteY1" fmla="*/ 403354 h 403354"/>
                  <a:gd name="connsiteX0" fmla="*/ 2954 w 14489"/>
                  <a:gd name="connsiteY0" fmla="*/ 354005 h 354005"/>
                  <a:gd name="connsiteX1" fmla="*/ 12954 w 14489"/>
                  <a:gd name="connsiteY1" fmla="*/ 354005 h 354005"/>
                  <a:gd name="connsiteX0" fmla="*/ 1970 w 13635"/>
                  <a:gd name="connsiteY0" fmla="*/ 349722 h 349722"/>
                  <a:gd name="connsiteX1" fmla="*/ 11970 w 13635"/>
                  <a:gd name="connsiteY1" fmla="*/ 349722 h 349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72" name="Group 71"/>
            <p:cNvGrpSpPr/>
            <p:nvPr/>
          </p:nvGrpSpPr>
          <p:grpSpPr>
            <a:xfrm>
              <a:off x="6246784" y="2217138"/>
              <a:ext cx="531549" cy="533400"/>
              <a:chOff x="2057400" y="2438400"/>
              <a:chExt cx="379678" cy="381000"/>
            </a:xfrm>
          </p:grpSpPr>
          <p:sp>
            <p:nvSpPr>
              <p:cNvPr id="73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74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75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000"/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6113779" y="1759938"/>
              <a:ext cx="797559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Consensus</a:t>
              </a:r>
              <a:br>
                <a:rPr lang="en-US" sz="1000" b="1" dirty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Module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311687" y="1759938"/>
              <a:ext cx="591677" cy="3967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State</a:t>
              </a:r>
              <a:br>
                <a:rPr lang="en-US" sz="1000" b="1" dirty="0">
                  <a:latin typeface="Arial" charset="0"/>
                  <a:ea typeface="Arial" charset="0"/>
                  <a:cs typeface="Arial" charset="0"/>
                </a:rPr>
              </a:br>
              <a:r>
                <a:rPr lang="en-US" sz="1000" b="1" dirty="0">
                  <a:latin typeface="Arial" charset="0"/>
                  <a:ea typeface="Arial" charset="0"/>
                  <a:cs typeface="Arial" charset="0"/>
                </a:rPr>
                <a:t>Machine</a:t>
              </a: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501704" y="1406234"/>
              <a:ext cx="0" cy="7620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Freeform 78"/>
            <p:cNvSpPr/>
            <p:nvPr/>
          </p:nvSpPr>
          <p:spPr>
            <a:xfrm>
              <a:off x="4296337" y="1875560"/>
              <a:ext cx="2007031" cy="355783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355783">
                  <a:moveTo>
                    <a:pt x="2007031" y="324786"/>
                  </a:moveTo>
                  <a:cubicBezTo>
                    <a:pt x="1444571" y="-30384"/>
                    <a:pt x="796872" y="-191824"/>
                    <a:pt x="0" y="355783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1839857" y="1631911"/>
              <a:ext cx="4463512" cy="599432"/>
            </a:xfrm>
            <a:custGeom>
              <a:avLst/>
              <a:gdLst>
                <a:gd name="connsiteX0" fmla="*/ 1983783 w 1983783"/>
                <a:gd name="connsiteY0" fmla="*/ 25352 h 25352"/>
                <a:gd name="connsiteX1" fmla="*/ 0 w 1983783"/>
                <a:gd name="connsiteY1" fmla="*/ 25352 h 25352"/>
                <a:gd name="connsiteX0" fmla="*/ 1983783 w 1983783"/>
                <a:gd name="connsiteY0" fmla="*/ 203577 h 203577"/>
                <a:gd name="connsiteX1" fmla="*/ 0 w 1983783"/>
                <a:gd name="connsiteY1" fmla="*/ 203577 h 203577"/>
                <a:gd name="connsiteX0" fmla="*/ 1983783 w 1983783"/>
                <a:gd name="connsiteY0" fmla="*/ 283044 h 283044"/>
                <a:gd name="connsiteX1" fmla="*/ 0 w 1983783"/>
                <a:gd name="connsiteY1" fmla="*/ 283044 h 283044"/>
                <a:gd name="connsiteX0" fmla="*/ 2007031 w 2007031"/>
                <a:gd name="connsiteY0" fmla="*/ 265800 h 296797"/>
                <a:gd name="connsiteX1" fmla="*/ 0 w 2007031"/>
                <a:gd name="connsiteY1" fmla="*/ 296797 h 296797"/>
                <a:gd name="connsiteX0" fmla="*/ 2007031 w 2007031"/>
                <a:gd name="connsiteY0" fmla="*/ 306367 h 337364"/>
                <a:gd name="connsiteX1" fmla="*/ 0 w 2007031"/>
                <a:gd name="connsiteY1" fmla="*/ 337364 h 337364"/>
                <a:gd name="connsiteX0" fmla="*/ 2007031 w 2007031"/>
                <a:gd name="connsiteY0" fmla="*/ 324786 h 355783"/>
                <a:gd name="connsiteX1" fmla="*/ 0 w 2007031"/>
                <a:gd name="connsiteY1" fmla="*/ 355783 h 355783"/>
                <a:gd name="connsiteX0" fmla="*/ 2007031 w 2007031"/>
                <a:gd name="connsiteY0" fmla="*/ 375253 h 406250"/>
                <a:gd name="connsiteX1" fmla="*/ 0 w 2007031"/>
                <a:gd name="connsiteY1" fmla="*/ 406250 h 406250"/>
                <a:gd name="connsiteX0" fmla="*/ 2007031 w 2007031"/>
                <a:gd name="connsiteY0" fmla="*/ 568435 h 599432"/>
                <a:gd name="connsiteX1" fmla="*/ 0 w 2007031"/>
                <a:gd name="connsiteY1" fmla="*/ 599432 h 599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07031" h="599432">
                  <a:moveTo>
                    <a:pt x="2007031" y="568435"/>
                  </a:moveTo>
                  <a:cubicBezTo>
                    <a:pt x="1570010" y="-305928"/>
                    <a:pt x="605228" y="-72162"/>
                    <a:pt x="0" y="599432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4079361" y="2789284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cxnSp>
          <p:nvCxnSpPr>
            <p:cNvPr id="82" name="Straight Connector 81"/>
            <p:cNvCxnSpPr/>
            <p:nvPr/>
          </p:nvCxnSpPr>
          <p:spPr>
            <a:xfrm flipV="1">
              <a:off x="5162950" y="2860387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Freeform 82"/>
            <p:cNvSpPr/>
            <p:nvPr/>
          </p:nvSpPr>
          <p:spPr>
            <a:xfrm>
              <a:off x="6511304" y="2789284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1634504" y="2789284"/>
              <a:ext cx="867905" cy="371959"/>
            </a:xfrm>
            <a:custGeom>
              <a:avLst/>
              <a:gdLst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  <a:gd name="connsiteX0" fmla="*/ 0 w 867905"/>
                <a:gd name="connsiteY0" fmla="*/ 0 h 371959"/>
                <a:gd name="connsiteX1" fmla="*/ 867905 w 867905"/>
                <a:gd name="connsiteY1" fmla="*/ 371959 h 37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7905" h="371959">
                  <a:moveTo>
                    <a:pt x="0" y="0"/>
                  </a:moveTo>
                  <a:cubicBezTo>
                    <a:pt x="12916" y="335796"/>
                    <a:pt x="552773" y="-41330"/>
                    <a:pt x="867905" y="371959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cxnSp>
          <p:nvCxnSpPr>
            <p:cNvPr id="85" name="Straight Connector 84"/>
            <p:cNvCxnSpPr/>
            <p:nvPr/>
          </p:nvCxnSpPr>
          <p:spPr>
            <a:xfrm flipV="1">
              <a:off x="7600060" y="2860387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2723260" y="2860387"/>
              <a:ext cx="0" cy="457200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Freeform 86"/>
            <p:cNvSpPr/>
            <p:nvPr/>
          </p:nvSpPr>
          <p:spPr>
            <a:xfrm>
              <a:off x="6690858" y="1325090"/>
              <a:ext cx="922149" cy="833998"/>
            </a:xfrm>
            <a:custGeom>
              <a:avLst/>
              <a:gdLst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68644 w 968644"/>
                <a:gd name="connsiteY0" fmla="*/ 759417 h 759417"/>
                <a:gd name="connsiteX1" fmla="*/ 0 w 968644"/>
                <a:gd name="connsiteY1" fmla="*/ 0 h 759417"/>
                <a:gd name="connsiteX0" fmla="*/ 922149 w 922149"/>
                <a:gd name="connsiteY0" fmla="*/ 1022888 h 1022888"/>
                <a:gd name="connsiteX1" fmla="*/ 0 w 922149"/>
                <a:gd name="connsiteY1" fmla="*/ 0 h 102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22149" h="1022888">
                  <a:moveTo>
                    <a:pt x="922149" y="1022888"/>
                  </a:moveTo>
                  <a:cubicBezTo>
                    <a:pt x="876945" y="548898"/>
                    <a:pt x="669011" y="198894"/>
                    <a:pt x="0" y="0"/>
                  </a:cubicBezTo>
                </a:path>
              </a:pathLst>
            </a:cu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017934" y="1350863"/>
              <a:ext cx="480762" cy="3173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/>
                <a:t>shl</a:t>
              </a:r>
              <a:endParaRPr lang="en-US" sz="1000" dirty="0"/>
            </a:p>
          </p:txBody>
        </p:sp>
        <p:pic>
          <p:nvPicPr>
            <p:cNvPr id="89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2363" y="758284"/>
              <a:ext cx="685800" cy="690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6E4002-FF77-E145-998F-FDF69A53C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033F1F-CCC8-A144-B0CC-53D1C124B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0" name="Date Placeholder 89">
            <a:extLst>
              <a:ext uri="{FF2B5EF4-FFF2-40B4-BE49-F238E27FC236}">
                <a16:creationId xmlns:a16="http://schemas.microsoft.com/office/drawing/2014/main" id="{CAB81CF4-6E47-E84B-904D-30B52C29D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024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7571" y="4365380"/>
            <a:ext cx="6190452" cy="2264020"/>
          </a:xfrm>
        </p:spPr>
        <p:txBody>
          <a:bodyPr>
            <a:no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dirty="0"/>
              <a:t>Let’s say A and B send an op.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dirty="0"/>
              <a:t>All readers see A </a:t>
            </a:r>
            <a:r>
              <a:rPr lang="en-US" sz="2600" dirty="0">
                <a:sym typeface="Wingdings"/>
              </a:rPr>
              <a:t>→ B ?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dirty="0"/>
              <a:t>All readers see </a:t>
            </a:r>
            <a:r>
              <a:rPr lang="en-US" sz="2600" dirty="0">
                <a:sym typeface="Wingdings"/>
              </a:rPr>
              <a:t>B</a:t>
            </a:r>
            <a:r>
              <a:rPr lang="en-US" sz="2600" dirty="0"/>
              <a:t> </a:t>
            </a:r>
            <a:r>
              <a:rPr lang="en-US" sz="2600" dirty="0">
                <a:sym typeface="Wingdings"/>
              </a:rPr>
              <a:t>→ A ?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dirty="0"/>
              <a:t>Some see A </a:t>
            </a:r>
            <a:r>
              <a:rPr lang="en-US" sz="2600" dirty="0">
                <a:sym typeface="Wingdings"/>
              </a:rPr>
              <a:t>→ B  and others  B</a:t>
            </a:r>
            <a:r>
              <a:rPr lang="en-US" sz="2600" dirty="0"/>
              <a:t> </a:t>
            </a:r>
            <a:r>
              <a:rPr lang="en-US" sz="2600" dirty="0">
                <a:sym typeface="Wingdings"/>
              </a:rPr>
              <a:t>→ A ? </a:t>
            </a:r>
            <a:endParaRPr lang="en-US" sz="26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2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 consistency model?</a:t>
            </a:r>
          </a:p>
        </p:txBody>
      </p:sp>
      <p:pic>
        <p:nvPicPr>
          <p:cNvPr id="91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085" y="1748065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" name="Rounded Rectangle 95"/>
          <p:cNvSpPr/>
          <p:nvPr/>
        </p:nvSpPr>
        <p:spPr>
          <a:xfrm>
            <a:off x="1537571" y="2466053"/>
            <a:ext cx="1975676" cy="147794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03" name="Rounded Rectangle 102"/>
          <p:cNvSpPr/>
          <p:nvPr/>
        </p:nvSpPr>
        <p:spPr>
          <a:xfrm>
            <a:off x="3644959" y="2466053"/>
            <a:ext cx="1975676" cy="147794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sp>
        <p:nvSpPr>
          <p:cNvPr id="110" name="Rounded Rectangle 109"/>
          <p:cNvSpPr/>
          <p:nvPr/>
        </p:nvSpPr>
        <p:spPr>
          <a:xfrm>
            <a:off x="5752347" y="2466053"/>
            <a:ext cx="1975676" cy="1477943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/>
          </a:p>
        </p:txBody>
      </p:sp>
      <p:pic>
        <p:nvPicPr>
          <p:cNvPr id="128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144" y="1748065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0" name="Straight Connector 179"/>
          <p:cNvCxnSpPr/>
          <p:nvPr/>
        </p:nvCxnSpPr>
        <p:spPr>
          <a:xfrm>
            <a:off x="6290989" y="2250759"/>
            <a:ext cx="0" cy="591177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1999576" y="2250759"/>
            <a:ext cx="0" cy="591177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6335582" y="2533661"/>
            <a:ext cx="404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93" name="TextBox 92"/>
          <p:cNvSpPr txBox="1"/>
          <p:nvPr/>
        </p:nvSpPr>
        <p:spPr>
          <a:xfrm flipH="1">
            <a:off x="2025118" y="2590755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7DF66F-42AC-434B-8E6E-58E4AB919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FEA07-F4D7-BD42-882E-FBD5D01CF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44FFE-911C-9048-AFF8-FA733B9B1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4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A14D-FC9E-A042-A248-DF4ADC8BB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/Raft has strong consistency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17CEF-2A04-024E-9A05-A3A5DA618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46045-F40B-AC46-8288-9D1C1A84A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2A1B0FF-06DE-8F45-AC1C-8325B4589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775181-A323-6948-8EDF-C66D4ED95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294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A14D-FC9E-A042-A248-DF4ADC8BB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/Raft has strong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C8E09-4A98-3442-822A-E57F8EA6A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</a:pPr>
            <a:r>
              <a:rPr lang="en-US" dirty="0"/>
              <a:t>Provide behavior of a single copy of object:</a:t>
            </a:r>
          </a:p>
          <a:p>
            <a:pPr lvl="1"/>
            <a:r>
              <a:rPr lang="en-US" dirty="0"/>
              <a:t>Read should return the most recent write</a:t>
            </a:r>
          </a:p>
          <a:p>
            <a:pPr lvl="1"/>
            <a:r>
              <a:rPr lang="en-US" dirty="0"/>
              <a:t>Subsequent reads should return same value, until next write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17CEF-2A04-024E-9A05-A3A5DA618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46045-F40B-AC46-8288-9D1C1A84A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7995A1-7A4D-9144-A4B8-B186086D7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60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A14D-FC9E-A042-A248-DF4ADC8BB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/Raft has strong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C8E09-4A98-3442-822A-E57F8EA6A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</a:pPr>
            <a:r>
              <a:rPr lang="en-US" dirty="0"/>
              <a:t>Provide behavior of a single copy of object:</a:t>
            </a:r>
          </a:p>
          <a:p>
            <a:pPr lvl="1"/>
            <a:r>
              <a:rPr lang="en-US" dirty="0"/>
              <a:t>Read should return the most recent write</a:t>
            </a:r>
          </a:p>
          <a:p>
            <a:pPr lvl="1"/>
            <a:r>
              <a:rPr lang="en-US" dirty="0"/>
              <a:t>Subsequent reads should return same value, until next write</a:t>
            </a:r>
          </a:p>
          <a:p>
            <a:pPr lvl="1"/>
            <a:endParaRPr lang="en-US" dirty="0"/>
          </a:p>
          <a:p>
            <a:pPr>
              <a:spcBef>
                <a:spcPts val="800"/>
              </a:spcBef>
            </a:pPr>
            <a:r>
              <a:rPr lang="en-US" dirty="0"/>
              <a:t>Telephone intuition: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Alice updates Facebook post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Alice calls Bob on phone: “Check my Facebook post!”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Bob read’s Alice’s wall, sees her post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17CEF-2A04-024E-9A05-A3A5DA618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46045-F40B-AC46-8288-9D1C1A84A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5B2F3D-2330-CF4E-A094-F1DD99845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036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/>
          </p:cNvPicPr>
          <p:nvPr/>
        </p:nvPicPr>
        <p:blipFill rotWithShape="1">
          <a:blip r:embed="rId2"/>
          <a:srcRect l="1921" t="-3492" r="1992" b="274"/>
          <a:stretch/>
        </p:blipFill>
        <p:spPr>
          <a:xfrm>
            <a:off x="4661880" y="1851561"/>
            <a:ext cx="441865" cy="4793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Strong Consistency?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62" y="4879278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/>
          <p:cNvCxnSpPr/>
          <p:nvPr/>
        </p:nvCxnSpPr>
        <p:spPr>
          <a:xfrm>
            <a:off x="6786977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671476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100865" y="5160946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flipH="1">
            <a:off x="6935153" y="4046958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success</a:t>
            </a:r>
          </a:p>
        </p:txBody>
      </p:sp>
      <p:sp>
        <p:nvSpPr>
          <p:cNvPr id="45" name="TextBox 44"/>
          <p:cNvSpPr txBox="1"/>
          <p:nvPr/>
        </p:nvSpPr>
        <p:spPr>
          <a:xfrm flipH="1">
            <a:off x="5697480" y="4657128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read(A)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442258" y="1848932"/>
            <a:ext cx="981489" cy="3280876"/>
          </a:xfrm>
          <a:prstGeom prst="line">
            <a:avLst/>
          </a:prstGeom>
          <a:ln w="57150" cap="rnd">
            <a:solidFill>
              <a:srgbClr val="00B05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801726" y="5409198"/>
            <a:ext cx="8206807" cy="1037823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2600" b="1" dirty="0">
                <a:solidFill>
                  <a:srgbClr val="00B050"/>
                </a:solidFill>
              </a:rPr>
              <a:t>Phone call:</a:t>
            </a:r>
            <a:r>
              <a:rPr lang="en-US" sz="2600" dirty="0"/>
              <a:t>	Ensures </a:t>
            </a:r>
            <a:r>
              <a:rPr lang="en-US" sz="2600" i="1" dirty="0"/>
              <a:t>happens-before</a:t>
            </a:r>
            <a:r>
              <a:rPr lang="en-US" sz="2600" dirty="0"/>
              <a:t> relationship, 					even through “out-of-band” communication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F6770D-E616-6144-A083-BFD5D9336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A7AD0-24DA-4743-9616-668F6A84B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86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2" grpId="0"/>
      <p:bldP spid="44" grpId="0"/>
      <p:bldP spid="45" grpId="0"/>
      <p:bldP spid="3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/>
          </p:cNvPicPr>
          <p:nvPr/>
        </p:nvPicPr>
        <p:blipFill rotWithShape="1">
          <a:blip r:embed="rId2"/>
          <a:srcRect l="1921" t="-3492" r="1992" b="274"/>
          <a:stretch/>
        </p:blipFill>
        <p:spPr>
          <a:xfrm>
            <a:off x="4661880" y="1851561"/>
            <a:ext cx="441865" cy="47939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Strong Consistency?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2103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8485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162" y="4879278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/>
          <p:cNvCxnSpPr/>
          <p:nvPr/>
        </p:nvCxnSpPr>
        <p:spPr>
          <a:xfrm>
            <a:off x="6786977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671476" y="4145344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100865" y="5160946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flipH="1">
            <a:off x="6935153" y="4046958"/>
            <a:ext cx="395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success</a:t>
            </a:r>
          </a:p>
        </p:txBody>
      </p:sp>
      <p:sp>
        <p:nvSpPr>
          <p:cNvPr id="45" name="TextBox 44"/>
          <p:cNvSpPr txBox="1"/>
          <p:nvPr/>
        </p:nvSpPr>
        <p:spPr>
          <a:xfrm flipH="1">
            <a:off x="5697480" y="4657128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read(A)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442258" y="1848932"/>
            <a:ext cx="981489" cy="3280876"/>
          </a:xfrm>
          <a:prstGeom prst="line">
            <a:avLst/>
          </a:prstGeom>
          <a:ln w="57150" cap="rnd">
            <a:solidFill>
              <a:srgbClr val="00B05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801726" y="5409198"/>
            <a:ext cx="7582857" cy="1037823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en-US" sz="2600" b="1" dirty="0">
                <a:solidFill>
                  <a:srgbClr val="00B050"/>
                </a:solidFill>
              </a:rPr>
              <a:t>One cool trick:	  </a:t>
            </a:r>
            <a:r>
              <a:rPr lang="en-US" sz="2600" dirty="0"/>
              <a:t>Delay responding to writes/ops 						  until properly committed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E75BD4-F90B-584C-B04E-2F4589AAF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8583D-DE3F-514E-ACBE-53B13D3B8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010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25310</TotalTime>
  <Words>1419</Words>
  <Application>Microsoft Macintosh PowerPoint</Application>
  <PresentationFormat>On-screen Show (4:3)</PresentationFormat>
  <Paragraphs>272</Paragraphs>
  <Slides>24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.HelveticaNeueDeskInterface-Regular</vt:lpstr>
      <vt:lpstr>Arial</vt:lpstr>
      <vt:lpstr>Calibri</vt:lpstr>
      <vt:lpstr>Comic Sans MS</vt:lpstr>
      <vt:lpstr>Courier</vt:lpstr>
      <vt:lpstr>Franklin Gothic Medium Cond</vt:lpstr>
      <vt:lpstr>Gill Sans</vt:lpstr>
      <vt:lpstr>Helvetica</vt:lpstr>
      <vt:lpstr>Helvetica Neue</vt:lpstr>
      <vt:lpstr>Helvetica Neue Light</vt:lpstr>
      <vt:lpstr>Office Theme</vt:lpstr>
      <vt:lpstr>Strong Consistency</vt:lpstr>
      <vt:lpstr>PowerPoint Presentation</vt:lpstr>
      <vt:lpstr>Consistency in Paxos/Raft</vt:lpstr>
      <vt:lpstr>Correct consistency model?</vt:lpstr>
      <vt:lpstr>Paxos/Raft has strong consistency</vt:lpstr>
      <vt:lpstr>Paxos/Raft has strong consistency</vt:lpstr>
      <vt:lpstr>Paxos/Raft has strong consistency</vt:lpstr>
      <vt:lpstr>Strong Consistency?</vt:lpstr>
      <vt:lpstr>Strong Consistency?</vt:lpstr>
      <vt:lpstr>Strong Consistency?  This is buggy! </vt:lpstr>
      <vt:lpstr>Strong Consistency!</vt:lpstr>
      <vt:lpstr>Strong consistency = linearizability</vt:lpstr>
      <vt:lpstr>Strong consistency = linearizability</vt:lpstr>
      <vt:lpstr>Strong consistency = linearizability</vt:lpstr>
      <vt:lpstr>Intuition:  Real-time ordering</vt:lpstr>
      <vt:lpstr>Real-time ordering examples</vt:lpstr>
      <vt:lpstr>PowerPoint Presentation</vt:lpstr>
      <vt:lpstr>PowerPoint Presentation</vt:lpstr>
      <vt:lpstr>PowerPoint Presentation</vt:lpstr>
      <vt:lpstr>Real-time ordering examples</vt:lpstr>
      <vt:lpstr>Weaker: Sequential consistency</vt:lpstr>
      <vt:lpstr>Weaker: Sequential consistency</vt:lpstr>
      <vt:lpstr>Sequential Consistency</vt:lpstr>
      <vt:lpstr>Valid Sequential Consistency?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Yue Cheng</dc:creator>
  <cp:lastModifiedBy>Yue Cheng</cp:lastModifiedBy>
  <cp:revision>648</cp:revision>
  <cp:lastPrinted>2020-01-28T17:10:00Z</cp:lastPrinted>
  <dcterms:created xsi:type="dcterms:W3CDTF">2019-12-20T04:48:00Z</dcterms:created>
  <dcterms:modified xsi:type="dcterms:W3CDTF">2021-10-26T19:28:53Z</dcterms:modified>
</cp:coreProperties>
</file>