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46"/>
  </p:notesMasterIdLst>
  <p:sldIdLst>
    <p:sldId id="256" r:id="rId2"/>
    <p:sldId id="488" r:id="rId3"/>
    <p:sldId id="383" r:id="rId4"/>
    <p:sldId id="396" r:id="rId5"/>
    <p:sldId id="480" r:id="rId6"/>
    <p:sldId id="422" r:id="rId7"/>
    <p:sldId id="400" r:id="rId8"/>
    <p:sldId id="409" r:id="rId9"/>
    <p:sldId id="403" r:id="rId10"/>
    <p:sldId id="404" r:id="rId11"/>
    <p:sldId id="477" r:id="rId12"/>
    <p:sldId id="479" r:id="rId13"/>
    <p:sldId id="424" r:id="rId14"/>
    <p:sldId id="423" r:id="rId15"/>
    <p:sldId id="425" r:id="rId16"/>
    <p:sldId id="472" r:id="rId17"/>
    <p:sldId id="473" r:id="rId18"/>
    <p:sldId id="474" r:id="rId19"/>
    <p:sldId id="475" r:id="rId20"/>
    <p:sldId id="476" r:id="rId21"/>
    <p:sldId id="478" r:id="rId22"/>
    <p:sldId id="426" r:id="rId23"/>
    <p:sldId id="427" r:id="rId24"/>
    <p:sldId id="406" r:id="rId25"/>
    <p:sldId id="481" r:id="rId26"/>
    <p:sldId id="482" r:id="rId27"/>
    <p:sldId id="483" r:id="rId28"/>
    <p:sldId id="484" r:id="rId29"/>
    <p:sldId id="487" r:id="rId30"/>
    <p:sldId id="434" r:id="rId31"/>
    <p:sldId id="464" r:id="rId32"/>
    <p:sldId id="465" r:id="rId33"/>
    <p:sldId id="435" r:id="rId34"/>
    <p:sldId id="466" r:id="rId35"/>
    <p:sldId id="467" r:id="rId36"/>
    <p:sldId id="468" r:id="rId37"/>
    <p:sldId id="469" r:id="rId38"/>
    <p:sldId id="411" r:id="rId39"/>
    <p:sldId id="461" r:id="rId40"/>
    <p:sldId id="398" r:id="rId41"/>
    <p:sldId id="485" r:id="rId42"/>
    <p:sldId id="399" r:id="rId43"/>
    <p:sldId id="486" r:id="rId44"/>
    <p:sldId id="470" r:id="rId45"/>
  </p:sldIdLst>
  <p:sldSz cx="9144000" cy="6858000" type="screen4x3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DFDE"/>
    <a:srgbClr val="F0B8C0"/>
    <a:srgbClr val="E311FF"/>
    <a:srgbClr val="F747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04"/>
    <p:restoredTop sz="87755"/>
  </p:normalViewPr>
  <p:slideViewPr>
    <p:cSldViewPr snapToGrid="0" snapToObjects="1">
      <p:cViewPr varScale="1">
        <p:scale>
          <a:sx n="112" d="100"/>
          <a:sy n="112" d="100"/>
        </p:scale>
        <p:origin x="2072" y="176"/>
      </p:cViewPr>
      <p:guideLst/>
    </p:cSldViewPr>
  </p:slideViewPr>
  <p:notesTextViewPr>
    <p:cViewPr>
      <p:scale>
        <a:sx n="110" d="100"/>
        <a:sy n="11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89D39-AF6D-2F4E-8456-1FBCE0A4B084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E3B1B-9E0E-1649-B65E-0F2FBCCEC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54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E3B1B-9E0E-1649-B65E-0F2FBCCECB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24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Users post messages, reply to each others’ messages.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E3B1B-9E0E-1649-B65E-0F2FBCCECBD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2501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0B49AE-1D8A-FF43-B264-9741DCE65AAF}" type="slidenum">
              <a:rPr lang="en-US"/>
              <a:pPr/>
              <a:t>40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0798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B62C4B-48D5-5E12-FBDF-422AB592F6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3A5F23A7-0614-3DFB-D422-9D335B7DE8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0B49AE-1D8A-FF43-B264-9741DCE65AAF}" type="slidenum">
              <a:rPr lang="en-US"/>
              <a:pPr/>
              <a:t>41</a:t>
            </a:fld>
            <a:endParaRPr lang="en-US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6C9BC259-AC89-5246-FDBB-671081DF1E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F035090B-E2F1-00C4-CB90-26E0986F0F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7249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0B49AE-1D8A-FF43-B264-9741DCE65AAF}" type="slidenum">
              <a:rPr lang="en-US"/>
              <a:pPr/>
              <a:t>42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3377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1A4431-BC89-7528-554F-55CA1356B1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AF9B6D3A-A4C5-6052-4C23-8E19966B26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0B49AE-1D8A-FF43-B264-9741DCE65AAF}" type="slidenum">
              <a:rPr lang="en-US"/>
              <a:pPr/>
              <a:t>43</a:t>
            </a:fld>
            <a:endParaRPr lang="en-US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6F0D5175-5186-5CFF-CDBB-F8C0A7E059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A3B0E56A-6FF1-79E4-CCC0-33810A24EC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/>
              <a:t>Write after write has no dep’s,  write after read does</a:t>
            </a:r>
          </a:p>
          <a:p>
            <a:r>
              <a:rPr lang="en-US" dirty="0"/>
              <a:t>The above statement is a bit tricky. Write after write, if happened between two processes, does not have a causal relationship.</a:t>
            </a:r>
          </a:p>
          <a:p>
            <a:r>
              <a:rPr lang="en-US" dirty="0"/>
              <a:t>Write after read, if happened at two processes (two issuing read and write independently), does not have a causal relationship. </a:t>
            </a:r>
          </a:p>
        </p:txBody>
      </p:sp>
    </p:spTree>
    <p:extLst>
      <p:ext uri="{BB962C8B-B14F-4D97-AF65-F5344CB8AC3E}">
        <p14:creationId xmlns:p14="http://schemas.microsoft.com/office/powerpoint/2010/main" val="2461624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7DF887-FF72-0146-83F4-F55DF78FF6D2}" type="slidenum">
              <a:rPr lang="en-US"/>
              <a:pPr/>
              <a:t>3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/>
              <a:t>Processes may be running on different machines</a:t>
            </a:r>
          </a:p>
        </p:txBody>
      </p:sp>
    </p:spTree>
    <p:extLst>
      <p:ext uri="{BB962C8B-B14F-4D97-AF65-F5344CB8AC3E}">
        <p14:creationId xmlns:p14="http://schemas.microsoft.com/office/powerpoint/2010/main" val="1954412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7DF887-FF72-0146-83F4-F55DF78FF6D2}" type="slidenum">
              <a:rPr lang="en-US"/>
              <a:pPr/>
              <a:t>4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/>
              <a:t>Processes may be running on different machines</a:t>
            </a:r>
          </a:p>
        </p:txBody>
      </p:sp>
    </p:spTree>
    <p:extLst>
      <p:ext uri="{BB962C8B-B14F-4D97-AF65-F5344CB8AC3E}">
        <p14:creationId xmlns:p14="http://schemas.microsoft.com/office/powerpoint/2010/main" val="1635068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29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46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Informally, linearizability specifies that each concurrent op appears to occur instantaneously and exactly once at some point in time between its invocation and its completion.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Linearizability (also known as atomic consistency, strong consistency, immediate consistency) describes reads and writes on a single object (stores a single value). it doesn’t involve multiple objects. It doesn’t involve “transaction”, which groups multiple objects. It treats each operation as an atom, i.e., to take effect in a single time point, rather than a timespan.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Bullet 2: Order of each client’s own local operations (partial order </a:t>
            </a:r>
            <a:r>
              <a:rPr lang="en-US" dirty="0" err="1"/>
              <a:t>w.r.t.</a:t>
            </a:r>
            <a:r>
              <a:rPr lang="en-US" dirty="0"/>
              <a:t> global order) should be strictly preserved in the global ordering.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E3B1B-9E0E-1649-B65E-0F2FBCCECBD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121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Bullet 3: Global ordering should preserve real-time precedence.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E3B1B-9E0E-1649-B65E-0F2FBCCECBD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779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Bullet 3: Global ordering should preserve real-time precedence.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E3B1B-9E0E-1649-B65E-0F2FBCCECBD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75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Users post messages, reply to each others’ messages.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E3B1B-9E0E-1649-B65E-0F2FBCCECBD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86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>
                <a:latin typeface="Helvetica" pitchFamily="2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r>
              <a:rPr lang="en-US"/>
              <a:t>Y. Cheng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r>
              <a:rPr lang="en-US"/>
              <a:t>UVA CS4740 Fall '24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fld id="{3FEAB63E-74B1-D643-A3C6-246018F1E4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367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UVA CS4740 Fall '24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04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UVA CS4740 Fall '24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53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5400"/>
            <a:ext cx="7886700" cy="1325563"/>
          </a:xfrm>
        </p:spPr>
        <p:txBody>
          <a:bodyPr/>
          <a:lstStyle>
            <a:lvl1pPr>
              <a:defRPr b="0" i="0">
                <a:latin typeface="Franklin Gothic Medium Cond" panose="020B0606030402020204" pitchFamily="34" charset="0"/>
                <a:ea typeface="Helvetica Neue" panose="02000503000000020004" pitchFamily="2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77131"/>
            <a:ext cx="7886700" cy="4790114"/>
          </a:xfrm>
        </p:spPr>
        <p:txBody>
          <a:bodyPr/>
          <a:lstStyle>
            <a:lvl1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1pPr>
            <a:lvl2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2pPr>
            <a:lvl3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3pPr>
            <a:lvl4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4pPr>
            <a:lvl5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65408"/>
            <a:ext cx="2057400" cy="365125"/>
          </a:xfrm>
        </p:spPr>
        <p:txBody>
          <a:bodyPr/>
          <a:lstStyle>
            <a:lvl1pPr>
              <a:defRPr b="0" i="0"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65408"/>
            <a:ext cx="3086100" cy="365125"/>
          </a:xfrm>
        </p:spPr>
        <p:txBody>
          <a:bodyPr/>
          <a:lstStyle>
            <a:lvl1pPr>
              <a:defRPr b="0" i="0"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r>
              <a:rPr lang="en-US"/>
              <a:t>UVA CS4740 Fall '24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465408"/>
            <a:ext cx="2057400" cy="365125"/>
          </a:xfrm>
        </p:spPr>
        <p:txBody>
          <a:bodyPr/>
          <a:lstStyle>
            <a:lvl1pPr>
              <a:defRPr b="0" i="0"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fld id="{3FEAB63E-74B1-D643-A3C6-246018F1E4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235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UVA CS4740 Fall '24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46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UVA CS4740 Fall '24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048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UVA CS4740 Fall '24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4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UVA CS4740 Fall '24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34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UVA CS4740 Fall '24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933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UVA CS4740 Fall '24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514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UVA CS4740 Fall '24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246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US"/>
              <a:t>Y. Cheng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US"/>
              <a:t>UVA CS4740 Fall '24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fld id="{3FEAB63E-74B1-D643-A3C6-246018F1E4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7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Franklin Gothic Medium Cond" panose="020B0606030402020204" pitchFamily="34" charset="0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creativecommons.org/licenses/by-sa/4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eilly.com/library/view/designing-data-intensive-applications/9781491903063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drawing of a person with a circle and trees&#10;&#10;Description automatically generated">
            <a:extLst>
              <a:ext uri="{FF2B5EF4-FFF2-40B4-BE49-F238E27FC236}">
                <a16:creationId xmlns:a16="http://schemas.microsoft.com/office/drawing/2014/main" id="{EC3C4397-7789-CA9C-D1E7-C4C12BB2993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0" y="-397422"/>
            <a:ext cx="9144000" cy="914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58B1CE-3582-994D-8513-90709B7B40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6091" y="644018"/>
            <a:ext cx="7671816" cy="2125678"/>
          </a:xfrm>
        </p:spPr>
        <p:txBody>
          <a:bodyPr/>
          <a:lstStyle/>
          <a:p>
            <a:r>
              <a:rPr lang="en-US" b="1" dirty="0"/>
              <a:t>Consistency and Linearizability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609BE2-BF1C-444B-AB2A-69B2E7B4D8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16771"/>
            <a:ext cx="6858000" cy="2421459"/>
          </a:xfrm>
        </p:spPr>
        <p:txBody>
          <a:bodyPr>
            <a:normAutofit lnSpcReduction="10000"/>
          </a:bodyPr>
          <a:lstStyle/>
          <a:p>
            <a:r>
              <a:rPr lang="en-US" sz="2800" i="1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CS 4740: Cloud Computing </a:t>
            </a:r>
          </a:p>
          <a:p>
            <a:r>
              <a:rPr lang="en-US" sz="2800" i="1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Fall 2024</a:t>
            </a:r>
          </a:p>
          <a:p>
            <a:r>
              <a:rPr lang="en-US" sz="28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Lecture 9</a:t>
            </a:r>
          </a:p>
          <a:p>
            <a:endParaRPr lang="en-US" sz="2800" dirty="0"/>
          </a:p>
          <a:p>
            <a:r>
              <a:rPr lang="en-US" sz="2800" dirty="0"/>
              <a:t>Yue Cheng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BD751B-AE4C-F143-BBC1-DA9CC440246B}"/>
              </a:ext>
            </a:extLst>
          </p:cNvPr>
          <p:cNvSpPr txBox="1"/>
          <p:nvPr/>
        </p:nvSpPr>
        <p:spPr>
          <a:xfrm>
            <a:off x="79171" y="6072261"/>
            <a:ext cx="64970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Some material taken/derived from: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Princeton COS-418 materials created by Michael Freedman and Wyatt Lloyd.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MIT 6.824 by Robert Morris, Frans Kaashoek, and Nickolai </a:t>
            </a:r>
            <a:r>
              <a:rPr lang="en-US" sz="1050" dirty="0" err="1">
                <a:latin typeface="Helvetica Neue Light" panose="02000403000000020004" pitchFamily="2" charset="0"/>
                <a:ea typeface="Helvetica Neue Light" panose="02000403000000020004" pitchFamily="2" charset="0"/>
              </a:rPr>
              <a:t>Zeldovich</a:t>
            </a:r>
            <a:r>
              <a:rPr lang="en-US" sz="105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.</a:t>
            </a:r>
          </a:p>
          <a:p>
            <a:r>
              <a:rPr lang="en-US" sz="105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@ 2024 released for use under a </a:t>
            </a:r>
            <a:r>
              <a:rPr lang="en-US" sz="1050" dirty="0">
                <a:latin typeface="Helvetica Neue Light" panose="02000403000000020004" pitchFamily="2" charset="0"/>
                <a:ea typeface="Helvetica Neue Light" panose="02000403000000020004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105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 license.</a:t>
            </a:r>
          </a:p>
        </p:txBody>
      </p:sp>
      <p:pic>
        <p:nvPicPr>
          <p:cNvPr id="9" name="Picture 8" descr="primary_full_color_rgb.png">
            <a:extLst>
              <a:ext uri="{FF2B5EF4-FFF2-40B4-BE49-F238E27FC236}">
                <a16:creationId xmlns:a16="http://schemas.microsoft.com/office/drawing/2014/main" id="{84CDC17D-A67F-2531-93D7-091007C05C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756" y="5313611"/>
            <a:ext cx="3396487" cy="81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309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196" y="16215"/>
            <a:ext cx="8793804" cy="1066800"/>
          </a:xfrm>
        </p:spPr>
        <p:txBody>
          <a:bodyPr/>
          <a:lstStyle/>
          <a:p>
            <a:r>
              <a:rPr lang="en-US" dirty="0"/>
              <a:t>Strong consistency!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933450" y="2572157"/>
            <a:ext cx="7048500" cy="457200"/>
            <a:chOff x="895350" y="2303632"/>
            <a:chExt cx="7048500" cy="457200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1504950" y="2503657"/>
              <a:ext cx="6438900" cy="57150"/>
            </a:xfrm>
            <a:prstGeom prst="straightConnector1">
              <a:avLst/>
            </a:prstGeom>
            <a:ln>
              <a:prstDash val="solid"/>
              <a:headEnd type="none" w="lg" len="lg"/>
              <a:tailEnd type="triangl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Rounded Rectangle 10"/>
            <p:cNvSpPr/>
            <p:nvPr/>
          </p:nvSpPr>
          <p:spPr>
            <a:xfrm>
              <a:off x="895350" y="2303632"/>
              <a:ext cx="457200" cy="4572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33450" y="3210331"/>
            <a:ext cx="7048500" cy="457200"/>
            <a:chOff x="895350" y="2303632"/>
            <a:chExt cx="7048500" cy="457200"/>
          </a:xfrm>
        </p:grpSpPr>
        <p:cxnSp>
          <p:nvCxnSpPr>
            <p:cNvPr id="14" name="Straight Arrow Connector 13"/>
            <p:cNvCxnSpPr/>
            <p:nvPr/>
          </p:nvCxnSpPr>
          <p:spPr>
            <a:xfrm flipV="1">
              <a:off x="1504950" y="2503657"/>
              <a:ext cx="6438900" cy="57150"/>
            </a:xfrm>
            <a:prstGeom prst="straightConnector1">
              <a:avLst/>
            </a:prstGeom>
            <a:ln>
              <a:prstDash val="solid"/>
              <a:headEnd type="none" w="lg" len="lg"/>
              <a:tailEnd type="triangl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Rounded Rectangle 14"/>
            <p:cNvSpPr/>
            <p:nvPr/>
          </p:nvSpPr>
          <p:spPr>
            <a:xfrm>
              <a:off x="895350" y="2303632"/>
              <a:ext cx="457200" cy="4572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33450" y="3848506"/>
            <a:ext cx="7048500" cy="457200"/>
            <a:chOff x="895350" y="2303632"/>
            <a:chExt cx="7048500" cy="457200"/>
          </a:xfrm>
        </p:grpSpPr>
        <p:cxnSp>
          <p:nvCxnSpPr>
            <p:cNvPr id="17" name="Straight Arrow Connector 16"/>
            <p:cNvCxnSpPr/>
            <p:nvPr/>
          </p:nvCxnSpPr>
          <p:spPr>
            <a:xfrm flipV="1">
              <a:off x="1504950" y="2503657"/>
              <a:ext cx="6438900" cy="57150"/>
            </a:xfrm>
            <a:prstGeom prst="straightConnector1">
              <a:avLst/>
            </a:prstGeom>
            <a:ln>
              <a:prstDash val="solid"/>
              <a:headEnd type="none" w="lg" len="lg"/>
              <a:tailEnd type="triangl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Rounded Rectangle 17"/>
            <p:cNvSpPr/>
            <p:nvPr/>
          </p:nvSpPr>
          <p:spPr>
            <a:xfrm>
              <a:off x="895350" y="2303632"/>
              <a:ext cx="457200" cy="4572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pic>
        <p:nvPicPr>
          <p:cNvPr id="20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439" y="1440176"/>
            <a:ext cx="592703" cy="53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/>
          <p:cNvCxnSpPr/>
          <p:nvPr/>
        </p:nvCxnSpPr>
        <p:spPr>
          <a:xfrm>
            <a:off x="2297095" y="1848932"/>
            <a:ext cx="296352" cy="895724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flipH="1">
            <a:off x="2297095" y="1791047"/>
            <a:ext cx="1608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write(A,1)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3745139" y="1848932"/>
            <a:ext cx="296352" cy="895724"/>
          </a:xfrm>
          <a:prstGeom prst="line">
            <a:avLst/>
          </a:prstGeom>
          <a:ln w="57150" cap="rnd">
            <a:solidFill>
              <a:srgbClr val="C00000"/>
            </a:solidFill>
            <a:headEnd type="triangle" w="med" len="lg"/>
            <a:tailEnd type="none" w="med" len="lg"/>
          </a:ln>
          <a:effectLst/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060047" y="1695450"/>
            <a:ext cx="3254903" cy="0"/>
          </a:xfrm>
          <a:prstGeom prst="straightConnector1">
            <a:avLst/>
          </a:prstGeom>
          <a:ln>
            <a:prstDash val="solid"/>
            <a:headEnd type="none" w="lg" len="lg"/>
            <a:tailEnd type="triangle" w="lg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flipH="1">
            <a:off x="3753558" y="2322835"/>
            <a:ext cx="1377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success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634214" y="2572157"/>
            <a:ext cx="0" cy="1733549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ysDot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709413" y="2917669"/>
            <a:ext cx="396046" cy="521262"/>
          </a:xfrm>
          <a:prstGeom prst="line">
            <a:avLst/>
          </a:prstGeom>
          <a:ln w="38100" cap="rnd">
            <a:solidFill>
              <a:srgbClr val="00B0F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694302" y="2906171"/>
            <a:ext cx="390834" cy="1128513"/>
          </a:xfrm>
          <a:prstGeom prst="line">
            <a:avLst/>
          </a:prstGeom>
          <a:ln w="38100" cap="rnd">
            <a:solidFill>
              <a:srgbClr val="00B0F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3156893" y="2876800"/>
            <a:ext cx="396046" cy="521262"/>
          </a:xfrm>
          <a:prstGeom prst="line">
            <a:avLst/>
          </a:prstGeom>
          <a:ln w="38100" cap="rnd">
            <a:solidFill>
              <a:srgbClr val="00B0F0"/>
            </a:solidFill>
            <a:headEnd type="triangle" w="med" len="lg"/>
            <a:tailEnd type="non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3170810" y="2865302"/>
            <a:ext cx="390834" cy="1128513"/>
          </a:xfrm>
          <a:prstGeom prst="line">
            <a:avLst/>
          </a:prstGeom>
          <a:ln w="38100" cap="rnd">
            <a:solidFill>
              <a:srgbClr val="00B0F0"/>
            </a:solidFill>
            <a:headEnd type="triangle" w="med" len="lg"/>
            <a:tailEnd type="non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5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419" y="4879278"/>
            <a:ext cx="592703" cy="53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" name="Straight Connector 35"/>
          <p:cNvCxnSpPr/>
          <p:nvPr/>
        </p:nvCxnSpPr>
        <p:spPr>
          <a:xfrm>
            <a:off x="4281715" y="2949713"/>
            <a:ext cx="464815" cy="2134897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3392734" y="2865302"/>
            <a:ext cx="513224" cy="2175766"/>
          </a:xfrm>
          <a:prstGeom prst="line">
            <a:avLst/>
          </a:prstGeom>
          <a:ln w="57150" cap="rnd">
            <a:solidFill>
              <a:srgbClr val="C00000"/>
            </a:solidFill>
            <a:headEnd type="triangle" w="med" len="lg"/>
            <a:tailEnd type="none" w="med" len="lg"/>
          </a:ln>
          <a:effectLst/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2822122" y="5160946"/>
            <a:ext cx="2458451" cy="0"/>
          </a:xfrm>
          <a:prstGeom prst="straightConnector1">
            <a:avLst/>
          </a:prstGeom>
          <a:ln>
            <a:prstDash val="solid"/>
            <a:headEnd type="none" w="lg" len="lg"/>
            <a:tailEnd type="triangle" w="lg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 flipH="1">
            <a:off x="4598354" y="4046958"/>
            <a:ext cx="395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48" name="TextBox 47"/>
          <p:cNvSpPr txBox="1"/>
          <p:nvPr/>
        </p:nvSpPr>
        <p:spPr>
          <a:xfrm flipH="1">
            <a:off x="3418737" y="4657128"/>
            <a:ext cx="1182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read(A)</a:t>
            </a:r>
          </a:p>
        </p:txBody>
      </p:sp>
      <p:sp>
        <p:nvSpPr>
          <p:cNvPr id="49" name="Content Placeholder 1"/>
          <p:cNvSpPr>
            <a:spLocks noGrp="1"/>
          </p:cNvSpPr>
          <p:nvPr>
            <p:ph idx="1"/>
          </p:nvPr>
        </p:nvSpPr>
        <p:spPr>
          <a:xfrm>
            <a:off x="1076397" y="5785375"/>
            <a:ext cx="6991207" cy="69522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800"/>
              </a:spcBef>
              <a:buNone/>
            </a:pPr>
            <a:r>
              <a:rPr lang="en-US" sz="2600" dirty="0"/>
              <a:t>Order all operations via (1) leader, (2) consensus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BB3424-BC43-B041-B793-4097118D3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UVA CS4740 Fall '24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908F0C-5790-E040-8DEC-F44F478C3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23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A1D2A0-CCF5-C8AB-D097-1930E4D90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160D62-BA1D-6D96-11B8-6FD57CE4E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30DAFC-FB2C-AD19-BE75-329FCB452AEC}"/>
              </a:ext>
            </a:extLst>
          </p:cNvPr>
          <p:cNvSpPr txBox="1"/>
          <p:nvPr/>
        </p:nvSpPr>
        <p:spPr>
          <a:xfrm>
            <a:off x="674154" y="2933956"/>
            <a:ext cx="2553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Linearizability</a:t>
            </a:r>
            <a:endParaRPr lang="en-US" sz="28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2F063E-0C9F-2581-CF68-D7A8104311C7}"/>
              </a:ext>
            </a:extLst>
          </p:cNvPr>
          <p:cNvSpPr txBox="1"/>
          <p:nvPr/>
        </p:nvSpPr>
        <p:spPr>
          <a:xfrm>
            <a:off x="6735364" y="2967409"/>
            <a:ext cx="155363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Eventual</a:t>
            </a:r>
          </a:p>
        </p:txBody>
      </p:sp>
      <p:sp>
        <p:nvSpPr>
          <p:cNvPr id="10" name="Left-Right Arrow 9">
            <a:extLst>
              <a:ext uri="{FF2B5EF4-FFF2-40B4-BE49-F238E27FC236}">
                <a16:creationId xmlns:a16="http://schemas.microsoft.com/office/drawing/2014/main" id="{0F1B332B-7E15-CCDE-05CF-683B580DCE07}"/>
              </a:ext>
            </a:extLst>
          </p:cNvPr>
          <p:cNvSpPr/>
          <p:nvPr/>
        </p:nvSpPr>
        <p:spPr>
          <a:xfrm>
            <a:off x="1133823" y="3501662"/>
            <a:ext cx="6876355" cy="562708"/>
          </a:xfrm>
          <a:prstGeom prst="leftRightArrow">
            <a:avLst>
              <a:gd name="adj1" fmla="val 50000"/>
              <a:gd name="adj2" fmla="val 7500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85EC12-64F7-6323-E7D7-312C8D5C14F7}"/>
              </a:ext>
            </a:extLst>
          </p:cNvPr>
          <p:cNvSpPr txBox="1"/>
          <p:nvPr/>
        </p:nvSpPr>
        <p:spPr>
          <a:xfrm>
            <a:off x="2235471" y="1684619"/>
            <a:ext cx="46442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Consistency models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FB2A1E-17C7-54B0-9B90-773AED387864}"/>
              </a:ext>
            </a:extLst>
          </p:cNvPr>
          <p:cNvSpPr txBox="1"/>
          <p:nvPr/>
        </p:nvSpPr>
        <p:spPr>
          <a:xfrm>
            <a:off x="2149079" y="4107343"/>
            <a:ext cx="186140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Sequential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904B65-38A7-B334-EA11-1450B635305B}"/>
              </a:ext>
            </a:extLst>
          </p:cNvPr>
          <p:cNvSpPr txBox="1"/>
          <p:nvPr/>
        </p:nvSpPr>
        <p:spPr>
          <a:xfrm>
            <a:off x="4140423" y="2936631"/>
            <a:ext cx="1362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Causal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4968DF7-7681-D54C-187C-B5AB252A0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UVA CS4740 Fall '24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4F96B8-F10F-891D-F9A9-52086F17F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</a:p>
        </p:txBody>
      </p:sp>
    </p:spTree>
    <p:extLst>
      <p:ext uri="{BB962C8B-B14F-4D97-AF65-F5344CB8AC3E}">
        <p14:creationId xmlns:p14="http://schemas.microsoft.com/office/powerpoint/2010/main" val="3290936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8D42B9-CA4D-80BC-0BCE-E1A04084E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43198-2D50-B1EA-9CA4-7E425C878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C3B469-3A87-C141-3517-13C77BB3B017}"/>
              </a:ext>
            </a:extLst>
          </p:cNvPr>
          <p:cNvSpPr txBox="1"/>
          <p:nvPr/>
        </p:nvSpPr>
        <p:spPr>
          <a:xfrm>
            <a:off x="635458" y="2873914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Linearizability</a:t>
            </a:r>
            <a:endParaRPr lang="en-US" sz="3200" b="1" dirty="0">
              <a:solidFill>
                <a:srgbClr val="C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327924-FC0C-40B1-4ED8-7C4DCD4B4628}"/>
              </a:ext>
            </a:extLst>
          </p:cNvPr>
          <p:cNvSpPr txBox="1"/>
          <p:nvPr/>
        </p:nvSpPr>
        <p:spPr>
          <a:xfrm>
            <a:off x="6735364" y="2967409"/>
            <a:ext cx="155363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Eventual</a:t>
            </a:r>
          </a:p>
        </p:txBody>
      </p:sp>
      <p:sp>
        <p:nvSpPr>
          <p:cNvPr id="10" name="Left-Right Arrow 9">
            <a:extLst>
              <a:ext uri="{FF2B5EF4-FFF2-40B4-BE49-F238E27FC236}">
                <a16:creationId xmlns:a16="http://schemas.microsoft.com/office/drawing/2014/main" id="{09618D2C-2926-00A6-4E17-24656DE09892}"/>
              </a:ext>
            </a:extLst>
          </p:cNvPr>
          <p:cNvSpPr/>
          <p:nvPr/>
        </p:nvSpPr>
        <p:spPr>
          <a:xfrm>
            <a:off x="1133823" y="3501662"/>
            <a:ext cx="6876355" cy="562708"/>
          </a:xfrm>
          <a:prstGeom prst="leftRightArrow">
            <a:avLst>
              <a:gd name="adj1" fmla="val 50000"/>
              <a:gd name="adj2" fmla="val 7500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767A56-430E-3DA5-29A5-0D6DF040CAB2}"/>
              </a:ext>
            </a:extLst>
          </p:cNvPr>
          <p:cNvSpPr txBox="1"/>
          <p:nvPr/>
        </p:nvSpPr>
        <p:spPr>
          <a:xfrm>
            <a:off x="2235471" y="1684619"/>
            <a:ext cx="46442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Consistency models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DF1F68-2364-A4F3-5B5E-200F3528989A}"/>
              </a:ext>
            </a:extLst>
          </p:cNvPr>
          <p:cNvSpPr txBox="1"/>
          <p:nvPr/>
        </p:nvSpPr>
        <p:spPr>
          <a:xfrm>
            <a:off x="2149079" y="4107343"/>
            <a:ext cx="186140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Sequential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C1C55A-A3EB-34F3-E58B-BAA3C27ED11F}"/>
              </a:ext>
            </a:extLst>
          </p:cNvPr>
          <p:cNvSpPr txBox="1"/>
          <p:nvPr/>
        </p:nvSpPr>
        <p:spPr>
          <a:xfrm>
            <a:off x="4140423" y="2936631"/>
            <a:ext cx="1362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Causal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EDD3ED-D876-87EF-992E-54B1CC5FF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UVA CS4740 Fall '24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16C1A-419F-BBC1-095C-3020070BD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</a:p>
        </p:txBody>
      </p:sp>
    </p:spTree>
    <p:extLst>
      <p:ext uri="{BB962C8B-B14F-4D97-AF65-F5344CB8AC3E}">
        <p14:creationId xmlns:p14="http://schemas.microsoft.com/office/powerpoint/2010/main" val="2242520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6C15E-253E-6D4D-AC81-D571126FB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consistency = linearizability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201EB-3076-0C43-AAF1-7526AB7DF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7131"/>
            <a:ext cx="7886700" cy="2197010"/>
          </a:xfrm>
        </p:spPr>
        <p:txBody>
          <a:bodyPr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en-US" dirty="0"/>
              <a:t>Linearizability </a:t>
            </a:r>
            <a:r>
              <a:rPr lang="en-US" sz="2200" dirty="0"/>
              <a:t>(Herlihy and Wing 1991)</a:t>
            </a:r>
            <a:endParaRPr lang="en-US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300" dirty="0"/>
              <a:t>All servers execute all ops in </a:t>
            </a:r>
            <a:r>
              <a:rPr lang="en-US" sz="2300" b="1" i="1" dirty="0">
                <a:solidFill>
                  <a:srgbClr val="C00000"/>
                </a:solidFill>
              </a:rPr>
              <a:t>some</a:t>
            </a:r>
            <a:r>
              <a:rPr lang="en-US" sz="2300" dirty="0"/>
              <a:t> identical sequential order 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300" dirty="0"/>
              <a:t>Global ordering preserves each client’s own local ordering 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300" dirty="0"/>
              <a:t>Global ordering preserves </a:t>
            </a:r>
            <a:r>
              <a:rPr lang="en-US" sz="2300" b="1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</a:rPr>
              <a:t>real-time guarantee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138A8-F798-E549-973B-60D057A99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UVA CS4740 Fall '24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A49B8-17CD-BA46-AB80-9C69A4CE2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7EF46D-7E3C-DE4D-A7C0-368C1B294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ED369D-B6BD-1C48-A205-E32CFFE0ACA0}"/>
              </a:ext>
            </a:extLst>
          </p:cNvPr>
          <p:cNvSpPr/>
          <p:nvPr/>
        </p:nvSpPr>
        <p:spPr>
          <a:xfrm>
            <a:off x="628650" y="4042950"/>
            <a:ext cx="78867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Informally, linearizability specifies that each concurrent operation </a:t>
            </a:r>
            <a:r>
              <a:rPr lang="en-US" sz="2400" b="1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appears</a:t>
            </a: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to occur </a:t>
            </a:r>
            <a:r>
              <a:rPr lang="en-US" sz="2400" b="1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instantaneously</a:t>
            </a: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</a:t>
            </a:r>
            <a:r>
              <a:rPr lang="en-US" sz="2400" b="1" dirty="0">
                <a:solidFill>
                  <a:schemeClr val="accent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exactly once </a:t>
            </a: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at some point in time between its invocation and its completion. </a:t>
            </a:r>
          </a:p>
        </p:txBody>
      </p:sp>
    </p:spTree>
    <p:extLst>
      <p:ext uri="{BB962C8B-B14F-4D97-AF65-F5344CB8AC3E}">
        <p14:creationId xmlns:p14="http://schemas.microsoft.com/office/powerpoint/2010/main" val="2799326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6C15E-253E-6D4D-AC81-D571126FB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consistency = linearizability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201EB-3076-0C43-AAF1-7526AB7DF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7131"/>
            <a:ext cx="7886700" cy="3174163"/>
          </a:xfrm>
        </p:spPr>
        <p:txBody>
          <a:bodyPr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en-US" dirty="0"/>
              <a:t>Linearizability </a:t>
            </a:r>
            <a:r>
              <a:rPr lang="en-US" sz="2200" dirty="0"/>
              <a:t>(Herlihy and Wing 1991)</a:t>
            </a:r>
            <a:endParaRPr lang="en-US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300" dirty="0"/>
              <a:t>All servers execute all ops in </a:t>
            </a:r>
            <a:r>
              <a:rPr lang="en-US" sz="2300" b="1" i="1" dirty="0">
                <a:solidFill>
                  <a:srgbClr val="C00000"/>
                </a:solidFill>
              </a:rPr>
              <a:t>some</a:t>
            </a:r>
            <a:r>
              <a:rPr lang="en-US" sz="2300" dirty="0"/>
              <a:t> identical sequential order 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300" dirty="0"/>
              <a:t>Global ordering preserves each client’s own local ordering 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300" dirty="0"/>
              <a:t>Global ordering preserves </a:t>
            </a:r>
            <a:r>
              <a:rPr lang="en-US" sz="2300" b="1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</a:rPr>
              <a:t>real-time guarantee</a:t>
            </a:r>
          </a:p>
          <a:p>
            <a:pPr marL="1314450" lvl="2" indent="-457200">
              <a:spcBef>
                <a:spcPts val="600"/>
              </a:spcBef>
              <a:spcAft>
                <a:spcPts val="600"/>
              </a:spcAft>
            </a:pPr>
            <a:r>
              <a:rPr lang="en-US" sz="2300" dirty="0"/>
              <a:t>All ops receive global timestamp using a sync’d clock</a:t>
            </a:r>
          </a:p>
          <a:p>
            <a:pPr marL="1314450" lvl="2" indent="-457200">
              <a:spcBef>
                <a:spcPts val="600"/>
              </a:spcBef>
              <a:spcAft>
                <a:spcPts val="600"/>
              </a:spcAft>
            </a:pPr>
            <a:r>
              <a:rPr lang="en-US" sz="2300" dirty="0"/>
              <a:t>If ts</a:t>
            </a:r>
            <a:r>
              <a:rPr lang="en-US" sz="2300" baseline="-25000" dirty="0"/>
              <a:t>op1</a:t>
            </a:r>
            <a:r>
              <a:rPr lang="en-US" sz="2300" dirty="0"/>
              <a:t>(x) &lt; ts</a:t>
            </a:r>
            <a:r>
              <a:rPr lang="en-US" sz="2300" baseline="-25000" dirty="0"/>
              <a:t>op2</a:t>
            </a:r>
            <a:r>
              <a:rPr lang="en-US" sz="2300" dirty="0"/>
              <a:t>(y), OP1(x) precedes OP2(y) in sequence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138A8-F798-E549-973B-60D057A99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UVA CS4740 Fall '24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A49B8-17CD-BA46-AB80-9C69A4CE2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6D69E7-90B3-1942-B761-64B13E10A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875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6C15E-253E-6D4D-AC81-D571126FB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consistency = linearizability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201EB-3076-0C43-AAF1-7526AB7DF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7131"/>
            <a:ext cx="7886700" cy="3174163"/>
          </a:xfrm>
        </p:spPr>
        <p:txBody>
          <a:bodyPr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en-US" dirty="0"/>
              <a:t>Linearizability </a:t>
            </a:r>
            <a:r>
              <a:rPr lang="en-US" sz="2200" dirty="0"/>
              <a:t>(Herlihy and Wing 1991)</a:t>
            </a:r>
            <a:endParaRPr lang="en-US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300" dirty="0"/>
              <a:t>All servers execute all ops in </a:t>
            </a:r>
            <a:r>
              <a:rPr lang="en-US" sz="2300" b="1" i="1" dirty="0">
                <a:solidFill>
                  <a:srgbClr val="C00000"/>
                </a:solidFill>
              </a:rPr>
              <a:t>some</a:t>
            </a:r>
            <a:r>
              <a:rPr lang="en-US" sz="2300" dirty="0"/>
              <a:t> identical sequential order 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300" dirty="0"/>
              <a:t>Global ordering preserves each client’s own local ordering 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300" dirty="0"/>
              <a:t>Global ordering preserves </a:t>
            </a:r>
            <a:r>
              <a:rPr lang="en-US" sz="2300" b="1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</a:rPr>
              <a:t>real-time guarantee</a:t>
            </a:r>
            <a:endParaRPr lang="en-US" sz="2300" dirty="0"/>
          </a:p>
          <a:p>
            <a:pPr marL="1314450" lvl="2" indent="-457200">
              <a:spcBef>
                <a:spcPts val="600"/>
              </a:spcBef>
              <a:spcAft>
                <a:spcPts val="600"/>
              </a:spcAft>
            </a:pPr>
            <a:r>
              <a:rPr lang="en-US" sz="2300" dirty="0"/>
              <a:t>All ops receive global timestamp using a sync’d clock</a:t>
            </a:r>
          </a:p>
          <a:p>
            <a:pPr marL="1314450" lvl="2" indent="-457200">
              <a:spcBef>
                <a:spcPts val="600"/>
              </a:spcBef>
              <a:spcAft>
                <a:spcPts val="600"/>
              </a:spcAft>
            </a:pPr>
            <a:r>
              <a:rPr lang="en-US" sz="2300" dirty="0"/>
              <a:t>If ts</a:t>
            </a:r>
            <a:r>
              <a:rPr lang="en-US" sz="2300" baseline="-25000" dirty="0"/>
              <a:t>op1</a:t>
            </a:r>
            <a:r>
              <a:rPr lang="en-US" sz="2300" dirty="0"/>
              <a:t>(x) &lt; ts</a:t>
            </a:r>
            <a:r>
              <a:rPr lang="en-US" sz="2300" baseline="-25000" dirty="0"/>
              <a:t>op2</a:t>
            </a:r>
            <a:r>
              <a:rPr lang="en-US" sz="2300" dirty="0"/>
              <a:t>(y), OP1(x) precedes OP2(y) in sequence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138A8-F798-E549-973B-60D057A99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UVA CS4740 Fall '24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A49B8-17CD-BA46-AB80-9C69A4CE2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3CF0EBE-A226-A74A-AA90-8FD1B9AB5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4734290"/>
            <a:ext cx="7886700" cy="1748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Once write completes, all later reads (by wall-clock start time) should return value of that write or value of later write.</a:t>
            </a:r>
          </a:p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Once read returns particular value, all later reads should return that value or value of later write.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9A6D806-62A1-DC4A-A73E-036CE9408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283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306E-1775-9543-A1EA-50FD6A650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Real-time ordering examples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3691C-61CF-0842-9572-90C011419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F7538-DCEA-364C-A299-FCA82673A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UVA CS4740 Fall '24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8C58B8-C49F-3A4E-A470-58C36FDB5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26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24B648-C1C6-F143-9EF2-103454300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E7FFE6-C096-5A4E-8EB7-2FF68AB24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UVA CS4740 Fall '24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FB4671-5181-1942-B1E1-32F263282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33C753-E59E-3C48-A0E7-D34C5D1CDAB3}"/>
              </a:ext>
            </a:extLst>
          </p:cNvPr>
          <p:cNvSpPr txBox="1"/>
          <p:nvPr/>
        </p:nvSpPr>
        <p:spPr>
          <a:xfrm>
            <a:off x="810274" y="703173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  <a:cs typeface="Consolas" panose="020B0609020204030204" pitchFamily="49" charset="0"/>
              </a:rPr>
              <a:t>A: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B4B3FD-FF79-D740-8F8C-FE96FC1D19F1}"/>
              </a:ext>
            </a:extLst>
          </p:cNvPr>
          <p:cNvSpPr txBox="1"/>
          <p:nvPr/>
        </p:nvSpPr>
        <p:spPr>
          <a:xfrm>
            <a:off x="810274" y="1395504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  <a:cs typeface="Consolas" panose="020B0609020204030204" pitchFamily="49" charset="0"/>
              </a:rPr>
              <a:t>B: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28E757-2942-0547-B7A6-7BEFDD898C83}"/>
              </a:ext>
            </a:extLst>
          </p:cNvPr>
          <p:cNvSpPr txBox="1"/>
          <p:nvPr/>
        </p:nvSpPr>
        <p:spPr>
          <a:xfrm>
            <a:off x="1544138" y="333841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  <a:cs typeface="Consolas" panose="020B0609020204030204" pitchFamily="49" charset="0"/>
              </a:rPr>
              <a:t>W(0)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F101210-3CDC-7E44-ACF5-B820D8A20212}"/>
              </a:ext>
            </a:extLst>
          </p:cNvPr>
          <p:cNvGrpSpPr/>
          <p:nvPr/>
        </p:nvGrpSpPr>
        <p:grpSpPr>
          <a:xfrm>
            <a:off x="1384663" y="785952"/>
            <a:ext cx="1103963" cy="213515"/>
            <a:chOff x="1384663" y="509499"/>
            <a:chExt cx="1103963" cy="213515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97E6E130-01D8-4A4E-8745-8A8AADB894DB}"/>
                </a:ext>
              </a:extLst>
            </p:cNvPr>
            <p:cNvCxnSpPr/>
            <p:nvPr/>
          </p:nvCxnSpPr>
          <p:spPr>
            <a:xfrm>
              <a:off x="1384663" y="611386"/>
              <a:ext cx="109728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E0B97F9-2A18-864E-8A3E-3052D2D1E0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88626" y="509499"/>
              <a:ext cx="0" cy="213515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AA094FA4-EED9-6043-A737-E0A7E8785E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84663" y="509499"/>
              <a:ext cx="0" cy="213515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30ABDDE-08AE-6442-81D2-2E41D183E286}"/>
              </a:ext>
            </a:extLst>
          </p:cNvPr>
          <p:cNvGrpSpPr/>
          <p:nvPr/>
        </p:nvGrpSpPr>
        <p:grpSpPr>
          <a:xfrm>
            <a:off x="4572000" y="788584"/>
            <a:ext cx="1543046" cy="210883"/>
            <a:chOff x="1384663" y="509499"/>
            <a:chExt cx="1103963" cy="213515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A7AB390A-A489-014A-ADBC-9E943CE76212}"/>
                </a:ext>
              </a:extLst>
            </p:cNvPr>
            <p:cNvCxnSpPr/>
            <p:nvPr/>
          </p:nvCxnSpPr>
          <p:spPr>
            <a:xfrm>
              <a:off x="1384663" y="611386"/>
              <a:ext cx="109728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AFC0D51-A8EF-5440-B612-78A4A8CF78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88626" y="509499"/>
              <a:ext cx="0" cy="213515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41A5CE38-120B-2B4D-AE6A-30FB79D1E5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84663" y="509499"/>
              <a:ext cx="0" cy="213515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6DA9C799-8EB7-3F49-AE39-93154546579A}"/>
              </a:ext>
            </a:extLst>
          </p:cNvPr>
          <p:cNvSpPr txBox="1"/>
          <p:nvPr/>
        </p:nvSpPr>
        <p:spPr>
          <a:xfrm>
            <a:off x="4970802" y="333841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  <a:cs typeface="Consolas" panose="020B0609020204030204" pitchFamily="49" charset="0"/>
              </a:rPr>
              <a:t>W(0)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241379B-AB7C-7546-8AEE-7D40DCBC0F46}"/>
              </a:ext>
            </a:extLst>
          </p:cNvPr>
          <p:cNvGrpSpPr/>
          <p:nvPr/>
        </p:nvGrpSpPr>
        <p:grpSpPr>
          <a:xfrm>
            <a:off x="2863701" y="1474729"/>
            <a:ext cx="3515831" cy="210882"/>
            <a:chOff x="1384663" y="509499"/>
            <a:chExt cx="1103963" cy="213515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4BE21D54-E646-3949-9A04-EE013EFA8196}"/>
                </a:ext>
              </a:extLst>
            </p:cNvPr>
            <p:cNvCxnSpPr/>
            <p:nvPr/>
          </p:nvCxnSpPr>
          <p:spPr>
            <a:xfrm>
              <a:off x="1384663" y="611386"/>
              <a:ext cx="109728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BB63A204-D31C-F847-9251-C9633A13E4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88626" y="509499"/>
              <a:ext cx="0" cy="213515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368C4B3B-1DBD-D340-BA90-D39101253E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84663" y="509499"/>
              <a:ext cx="0" cy="213515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8BFBB63-C9A5-AE44-A041-38E002B58D88}"/>
              </a:ext>
            </a:extLst>
          </p:cNvPr>
          <p:cNvGrpSpPr/>
          <p:nvPr/>
        </p:nvGrpSpPr>
        <p:grpSpPr>
          <a:xfrm>
            <a:off x="6704486" y="1468602"/>
            <a:ext cx="1103963" cy="213515"/>
            <a:chOff x="1384663" y="509499"/>
            <a:chExt cx="1103963" cy="213515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E11AD963-757E-B94A-88E8-935FE778A822}"/>
                </a:ext>
              </a:extLst>
            </p:cNvPr>
            <p:cNvCxnSpPr/>
            <p:nvPr/>
          </p:nvCxnSpPr>
          <p:spPr>
            <a:xfrm>
              <a:off x="1384663" y="611386"/>
              <a:ext cx="109728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522963F0-6B2B-A846-A210-D4DE89B724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88626" y="509499"/>
              <a:ext cx="0" cy="213515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AC5E30E8-3EB4-1D47-84DB-2F00DCC586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84663" y="509499"/>
              <a:ext cx="0" cy="213515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4FD4033E-C512-D14E-8EA6-52F04050D842}"/>
              </a:ext>
            </a:extLst>
          </p:cNvPr>
          <p:cNvSpPr txBox="1"/>
          <p:nvPr/>
        </p:nvSpPr>
        <p:spPr>
          <a:xfrm>
            <a:off x="4253567" y="1126997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  <a:cs typeface="Consolas" panose="020B0609020204030204" pitchFamily="49" charset="0"/>
              </a:rPr>
              <a:t>W(1)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B0D3BFF-B456-244C-93FB-CCB65B20137F}"/>
              </a:ext>
            </a:extLst>
          </p:cNvPr>
          <p:cNvSpPr txBox="1"/>
          <p:nvPr/>
        </p:nvSpPr>
        <p:spPr>
          <a:xfrm>
            <a:off x="6881003" y="1121092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  <a:cs typeface="Consolas" panose="020B0609020204030204" pitchFamily="49" charset="0"/>
              </a:rPr>
              <a:t>R(0)</a:t>
            </a:r>
          </a:p>
        </p:txBody>
      </p:sp>
    </p:spTree>
    <p:extLst>
      <p:ext uri="{BB962C8B-B14F-4D97-AF65-F5344CB8AC3E}">
        <p14:creationId xmlns:p14="http://schemas.microsoft.com/office/powerpoint/2010/main" val="15291401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24B648-C1C6-F143-9EF2-103454300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E7FFE6-C096-5A4E-8EB7-2FF68AB24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UVA CS4740 Fall '24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FB4671-5181-1942-B1E1-32F263282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33C753-E59E-3C48-A0E7-D34C5D1CDAB3}"/>
              </a:ext>
            </a:extLst>
          </p:cNvPr>
          <p:cNvSpPr txBox="1"/>
          <p:nvPr/>
        </p:nvSpPr>
        <p:spPr>
          <a:xfrm>
            <a:off x="810274" y="703173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  <a:cs typeface="Consolas" panose="020B0609020204030204" pitchFamily="49" charset="0"/>
              </a:rPr>
              <a:t>A: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B4B3FD-FF79-D740-8F8C-FE96FC1D19F1}"/>
              </a:ext>
            </a:extLst>
          </p:cNvPr>
          <p:cNvSpPr txBox="1"/>
          <p:nvPr/>
        </p:nvSpPr>
        <p:spPr>
          <a:xfrm>
            <a:off x="810274" y="1395504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  <a:cs typeface="Consolas" panose="020B0609020204030204" pitchFamily="49" charset="0"/>
              </a:rPr>
              <a:t>B: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28E757-2942-0547-B7A6-7BEFDD898C83}"/>
              </a:ext>
            </a:extLst>
          </p:cNvPr>
          <p:cNvSpPr txBox="1"/>
          <p:nvPr/>
        </p:nvSpPr>
        <p:spPr>
          <a:xfrm>
            <a:off x="1544138" y="333841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  <a:cs typeface="Consolas" panose="020B0609020204030204" pitchFamily="49" charset="0"/>
              </a:rPr>
              <a:t>W(0)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F101210-3CDC-7E44-ACF5-B820D8A20212}"/>
              </a:ext>
            </a:extLst>
          </p:cNvPr>
          <p:cNvGrpSpPr/>
          <p:nvPr/>
        </p:nvGrpSpPr>
        <p:grpSpPr>
          <a:xfrm>
            <a:off x="1384663" y="785952"/>
            <a:ext cx="1103963" cy="213515"/>
            <a:chOff x="1384663" y="509499"/>
            <a:chExt cx="1103963" cy="213515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97E6E130-01D8-4A4E-8745-8A8AADB894DB}"/>
                </a:ext>
              </a:extLst>
            </p:cNvPr>
            <p:cNvCxnSpPr/>
            <p:nvPr/>
          </p:nvCxnSpPr>
          <p:spPr>
            <a:xfrm>
              <a:off x="1384663" y="611386"/>
              <a:ext cx="109728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E0B97F9-2A18-864E-8A3E-3052D2D1E0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88626" y="509499"/>
              <a:ext cx="0" cy="213515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AA094FA4-EED9-6043-A737-E0A7E8785E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84663" y="509499"/>
              <a:ext cx="0" cy="213515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30ABDDE-08AE-6442-81D2-2E41D183E286}"/>
              </a:ext>
            </a:extLst>
          </p:cNvPr>
          <p:cNvGrpSpPr/>
          <p:nvPr/>
        </p:nvGrpSpPr>
        <p:grpSpPr>
          <a:xfrm>
            <a:off x="4572000" y="788584"/>
            <a:ext cx="1543046" cy="210883"/>
            <a:chOff x="1384663" y="509499"/>
            <a:chExt cx="1103963" cy="213515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A7AB390A-A489-014A-ADBC-9E943CE76212}"/>
                </a:ext>
              </a:extLst>
            </p:cNvPr>
            <p:cNvCxnSpPr/>
            <p:nvPr/>
          </p:nvCxnSpPr>
          <p:spPr>
            <a:xfrm>
              <a:off x="1384663" y="611386"/>
              <a:ext cx="109728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AFC0D51-A8EF-5440-B612-78A4A8CF78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88626" y="509499"/>
              <a:ext cx="0" cy="213515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41A5CE38-120B-2B4D-AE6A-30FB79D1E5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84663" y="509499"/>
              <a:ext cx="0" cy="213515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6DA9C799-8EB7-3F49-AE39-93154546579A}"/>
              </a:ext>
            </a:extLst>
          </p:cNvPr>
          <p:cNvSpPr txBox="1"/>
          <p:nvPr/>
        </p:nvSpPr>
        <p:spPr>
          <a:xfrm>
            <a:off x="4970802" y="333841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  <a:cs typeface="Consolas" panose="020B0609020204030204" pitchFamily="49" charset="0"/>
              </a:rPr>
              <a:t>W(0)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241379B-AB7C-7546-8AEE-7D40DCBC0F46}"/>
              </a:ext>
            </a:extLst>
          </p:cNvPr>
          <p:cNvGrpSpPr/>
          <p:nvPr/>
        </p:nvGrpSpPr>
        <p:grpSpPr>
          <a:xfrm>
            <a:off x="2863701" y="1474729"/>
            <a:ext cx="3515831" cy="210882"/>
            <a:chOff x="1384663" y="509499"/>
            <a:chExt cx="1103963" cy="213515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4BE21D54-E646-3949-9A04-EE013EFA8196}"/>
                </a:ext>
              </a:extLst>
            </p:cNvPr>
            <p:cNvCxnSpPr/>
            <p:nvPr/>
          </p:nvCxnSpPr>
          <p:spPr>
            <a:xfrm>
              <a:off x="1384663" y="611386"/>
              <a:ext cx="109728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BB63A204-D31C-F847-9251-C9633A13E4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88626" y="509499"/>
              <a:ext cx="0" cy="213515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368C4B3B-1DBD-D340-BA90-D39101253E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84663" y="509499"/>
              <a:ext cx="0" cy="213515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8BFBB63-C9A5-AE44-A041-38E002B58D88}"/>
              </a:ext>
            </a:extLst>
          </p:cNvPr>
          <p:cNvGrpSpPr/>
          <p:nvPr/>
        </p:nvGrpSpPr>
        <p:grpSpPr>
          <a:xfrm>
            <a:off x="6704486" y="1468602"/>
            <a:ext cx="1103963" cy="213515"/>
            <a:chOff x="1384663" y="509499"/>
            <a:chExt cx="1103963" cy="213515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E11AD963-757E-B94A-88E8-935FE778A822}"/>
                </a:ext>
              </a:extLst>
            </p:cNvPr>
            <p:cNvCxnSpPr/>
            <p:nvPr/>
          </p:nvCxnSpPr>
          <p:spPr>
            <a:xfrm>
              <a:off x="1384663" y="611386"/>
              <a:ext cx="109728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522963F0-6B2B-A846-A210-D4DE89B724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88626" y="509499"/>
              <a:ext cx="0" cy="213515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AC5E30E8-3EB4-1D47-84DB-2F00DCC586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84663" y="509499"/>
              <a:ext cx="0" cy="213515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4FD4033E-C512-D14E-8EA6-52F04050D842}"/>
              </a:ext>
            </a:extLst>
          </p:cNvPr>
          <p:cNvSpPr txBox="1"/>
          <p:nvPr/>
        </p:nvSpPr>
        <p:spPr>
          <a:xfrm>
            <a:off x="4253567" y="1126997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  <a:cs typeface="Consolas" panose="020B0609020204030204" pitchFamily="49" charset="0"/>
              </a:rPr>
              <a:t>W(1)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B0D3BFF-B456-244C-93FB-CCB65B20137F}"/>
              </a:ext>
            </a:extLst>
          </p:cNvPr>
          <p:cNvSpPr txBox="1"/>
          <p:nvPr/>
        </p:nvSpPr>
        <p:spPr>
          <a:xfrm>
            <a:off x="6881003" y="1121092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  <a:cs typeface="Consolas" panose="020B0609020204030204" pitchFamily="49" charset="0"/>
              </a:rPr>
              <a:t>R(0)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7E7FDAC-73E0-144E-B0A9-850723348B7F}"/>
              </a:ext>
            </a:extLst>
          </p:cNvPr>
          <p:cNvCxnSpPr/>
          <p:nvPr/>
        </p:nvCxnSpPr>
        <p:spPr>
          <a:xfrm>
            <a:off x="0" y="2062723"/>
            <a:ext cx="9144000" cy="0"/>
          </a:xfrm>
          <a:prstGeom prst="line">
            <a:avLst/>
          </a:prstGeom>
          <a:ln w="381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CD7A8842-621B-4A4B-A496-C1433F116CD5}"/>
              </a:ext>
            </a:extLst>
          </p:cNvPr>
          <p:cNvSpPr txBox="1"/>
          <p:nvPr/>
        </p:nvSpPr>
        <p:spPr>
          <a:xfrm>
            <a:off x="810274" y="2793739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  <a:cs typeface="Consolas" panose="020B0609020204030204" pitchFamily="49" charset="0"/>
              </a:rPr>
              <a:t>A: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A337AAA-E9FD-1C48-AE89-48E8FC104FD0}"/>
              </a:ext>
            </a:extLst>
          </p:cNvPr>
          <p:cNvSpPr txBox="1"/>
          <p:nvPr/>
        </p:nvSpPr>
        <p:spPr>
          <a:xfrm>
            <a:off x="810274" y="3486070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  <a:cs typeface="Consolas" panose="020B0609020204030204" pitchFamily="49" charset="0"/>
              </a:rPr>
              <a:t>B: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FCF80EF-3DD3-8041-B7B8-1D051CBAD746}"/>
              </a:ext>
            </a:extLst>
          </p:cNvPr>
          <p:cNvSpPr txBox="1"/>
          <p:nvPr/>
        </p:nvSpPr>
        <p:spPr>
          <a:xfrm>
            <a:off x="1544138" y="2424407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  <a:cs typeface="Consolas" panose="020B0609020204030204" pitchFamily="49" charset="0"/>
              </a:rPr>
              <a:t>W(0)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4372FCC-987C-F346-AD8D-FD41AE06A397}"/>
              </a:ext>
            </a:extLst>
          </p:cNvPr>
          <p:cNvGrpSpPr/>
          <p:nvPr/>
        </p:nvGrpSpPr>
        <p:grpSpPr>
          <a:xfrm>
            <a:off x="1384663" y="2876518"/>
            <a:ext cx="1103963" cy="213515"/>
            <a:chOff x="1384663" y="509499"/>
            <a:chExt cx="1103963" cy="213515"/>
          </a:xfrm>
        </p:grpSpPr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0DE23CEF-565A-604A-9B01-FB6DDD512678}"/>
                </a:ext>
              </a:extLst>
            </p:cNvPr>
            <p:cNvCxnSpPr/>
            <p:nvPr/>
          </p:nvCxnSpPr>
          <p:spPr>
            <a:xfrm>
              <a:off x="1384663" y="611386"/>
              <a:ext cx="109728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E2D64A92-7035-FB45-A707-3EB0A810AC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88626" y="509499"/>
              <a:ext cx="0" cy="213515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96A2432C-0619-A74D-9FD3-78FFA4E905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84663" y="509499"/>
              <a:ext cx="0" cy="213515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A1B9BE01-3714-2043-BF20-6C36FE5FE5D7}"/>
              </a:ext>
            </a:extLst>
          </p:cNvPr>
          <p:cNvSpPr txBox="1"/>
          <p:nvPr/>
        </p:nvSpPr>
        <p:spPr>
          <a:xfrm>
            <a:off x="5121475" y="2418476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  <a:cs typeface="Consolas" panose="020B0609020204030204" pitchFamily="49" charset="0"/>
              </a:rPr>
              <a:t>W(0)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3E33954-B564-E344-97ED-7A499B1F7B47}"/>
              </a:ext>
            </a:extLst>
          </p:cNvPr>
          <p:cNvGrpSpPr/>
          <p:nvPr/>
        </p:nvGrpSpPr>
        <p:grpSpPr>
          <a:xfrm>
            <a:off x="2863701" y="3565295"/>
            <a:ext cx="3515831" cy="210882"/>
            <a:chOff x="1384663" y="509499"/>
            <a:chExt cx="1103963" cy="213515"/>
          </a:xfrm>
        </p:grpSpPr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38BFB874-7685-264C-A8A8-AF0582310184}"/>
                </a:ext>
              </a:extLst>
            </p:cNvPr>
            <p:cNvCxnSpPr/>
            <p:nvPr/>
          </p:nvCxnSpPr>
          <p:spPr>
            <a:xfrm>
              <a:off x="1384663" y="611386"/>
              <a:ext cx="109728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503E7D80-F6E1-7848-82DA-D18CA38BEF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88626" y="509499"/>
              <a:ext cx="0" cy="213515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ED7B2632-CEEC-CF43-9B26-2B65A00FBD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84663" y="509499"/>
              <a:ext cx="0" cy="213515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512FE1F-D2E2-8F4C-A86E-AD238B8D4C31}"/>
              </a:ext>
            </a:extLst>
          </p:cNvPr>
          <p:cNvGrpSpPr/>
          <p:nvPr/>
        </p:nvGrpSpPr>
        <p:grpSpPr>
          <a:xfrm>
            <a:off x="6704486" y="3559168"/>
            <a:ext cx="1103963" cy="213515"/>
            <a:chOff x="1384663" y="509499"/>
            <a:chExt cx="1103963" cy="213515"/>
          </a:xfrm>
        </p:grpSpPr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DFAFBC4F-42CA-FA46-BDCC-B88844269405}"/>
                </a:ext>
              </a:extLst>
            </p:cNvPr>
            <p:cNvCxnSpPr/>
            <p:nvPr/>
          </p:nvCxnSpPr>
          <p:spPr>
            <a:xfrm>
              <a:off x="1384663" y="611386"/>
              <a:ext cx="109728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48CF621A-19C1-E64B-BD8C-B7209B607E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88626" y="509499"/>
              <a:ext cx="0" cy="213515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6929BEE8-7132-AC46-B286-E44D20FB85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84663" y="509499"/>
              <a:ext cx="0" cy="213515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332C0A24-4E7C-9449-8934-7093F6334B45}"/>
              </a:ext>
            </a:extLst>
          </p:cNvPr>
          <p:cNvSpPr txBox="1"/>
          <p:nvPr/>
        </p:nvSpPr>
        <p:spPr>
          <a:xfrm>
            <a:off x="4253567" y="3217563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  <a:cs typeface="Consolas" panose="020B0609020204030204" pitchFamily="49" charset="0"/>
              </a:rPr>
              <a:t>W(1)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F65A9CD-C976-1147-B4C6-C996F69A589D}"/>
              </a:ext>
            </a:extLst>
          </p:cNvPr>
          <p:cNvSpPr txBox="1"/>
          <p:nvPr/>
        </p:nvSpPr>
        <p:spPr>
          <a:xfrm>
            <a:off x="6881003" y="3211658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  <a:cs typeface="Consolas" panose="020B0609020204030204" pitchFamily="49" charset="0"/>
              </a:rPr>
              <a:t>R(0)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8A12EB3-2D08-9140-859D-5C5E7779815E}"/>
              </a:ext>
            </a:extLst>
          </p:cNvPr>
          <p:cNvGrpSpPr/>
          <p:nvPr/>
        </p:nvGrpSpPr>
        <p:grpSpPr>
          <a:xfrm>
            <a:off x="3517653" y="2871647"/>
            <a:ext cx="1103963" cy="213515"/>
            <a:chOff x="1384663" y="509499"/>
            <a:chExt cx="1103963" cy="213515"/>
          </a:xfrm>
        </p:grpSpPr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85E55BF3-51CB-394A-ADB8-EDF4F56FB8E0}"/>
                </a:ext>
              </a:extLst>
            </p:cNvPr>
            <p:cNvCxnSpPr/>
            <p:nvPr/>
          </p:nvCxnSpPr>
          <p:spPr>
            <a:xfrm>
              <a:off x="1384663" y="611386"/>
              <a:ext cx="109728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79141FEB-CC90-9E4F-BB1F-F1CAD22E90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88626" y="509499"/>
              <a:ext cx="0" cy="213515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6D600828-0529-D548-93E0-F7FCB02357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84663" y="509499"/>
              <a:ext cx="0" cy="213515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97B72015-E9A2-A84A-B186-EA343D87D32C}"/>
              </a:ext>
            </a:extLst>
          </p:cNvPr>
          <p:cNvSpPr txBox="1"/>
          <p:nvPr/>
        </p:nvSpPr>
        <p:spPr>
          <a:xfrm>
            <a:off x="3698243" y="2418476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  <a:cs typeface="Consolas" panose="020B0609020204030204" pitchFamily="49" charset="0"/>
              </a:rPr>
              <a:t>R(1)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5646D93-4406-9B44-8FE1-A1C39F47738D}"/>
              </a:ext>
            </a:extLst>
          </p:cNvPr>
          <p:cNvGrpSpPr/>
          <p:nvPr/>
        </p:nvGrpSpPr>
        <p:grpSpPr>
          <a:xfrm>
            <a:off x="4871532" y="2866777"/>
            <a:ext cx="1243514" cy="210882"/>
            <a:chOff x="1384663" y="509499"/>
            <a:chExt cx="1103963" cy="213515"/>
          </a:xfrm>
        </p:grpSpPr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B93D80CB-300B-B848-990B-494240C5E3AB}"/>
                </a:ext>
              </a:extLst>
            </p:cNvPr>
            <p:cNvCxnSpPr/>
            <p:nvPr/>
          </p:nvCxnSpPr>
          <p:spPr>
            <a:xfrm>
              <a:off x="1384663" y="611386"/>
              <a:ext cx="109728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F937B093-3247-6741-BD6F-6B4F16F943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88626" y="509499"/>
              <a:ext cx="0" cy="213515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4B36EEA7-A962-A248-BA48-2B3D302A2C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84663" y="509499"/>
              <a:ext cx="0" cy="213515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39298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24B648-C1C6-F143-9EF2-103454300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E7FFE6-C096-5A4E-8EB7-2FF68AB24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UVA CS4740 Fall '24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FB4671-5181-1942-B1E1-32F263282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33C753-E59E-3C48-A0E7-D34C5D1CDAB3}"/>
              </a:ext>
            </a:extLst>
          </p:cNvPr>
          <p:cNvSpPr txBox="1"/>
          <p:nvPr/>
        </p:nvSpPr>
        <p:spPr>
          <a:xfrm>
            <a:off x="810274" y="703173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  <a:cs typeface="Consolas" panose="020B0609020204030204" pitchFamily="49" charset="0"/>
              </a:rPr>
              <a:t>A: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B4B3FD-FF79-D740-8F8C-FE96FC1D19F1}"/>
              </a:ext>
            </a:extLst>
          </p:cNvPr>
          <p:cNvSpPr txBox="1"/>
          <p:nvPr/>
        </p:nvSpPr>
        <p:spPr>
          <a:xfrm>
            <a:off x="810274" y="1395504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  <a:cs typeface="Consolas" panose="020B0609020204030204" pitchFamily="49" charset="0"/>
              </a:rPr>
              <a:t>B: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28E757-2942-0547-B7A6-7BEFDD898C83}"/>
              </a:ext>
            </a:extLst>
          </p:cNvPr>
          <p:cNvSpPr txBox="1"/>
          <p:nvPr/>
        </p:nvSpPr>
        <p:spPr>
          <a:xfrm>
            <a:off x="1544138" y="333841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  <a:cs typeface="Consolas" panose="020B0609020204030204" pitchFamily="49" charset="0"/>
              </a:rPr>
              <a:t>W(0)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F101210-3CDC-7E44-ACF5-B820D8A20212}"/>
              </a:ext>
            </a:extLst>
          </p:cNvPr>
          <p:cNvGrpSpPr/>
          <p:nvPr/>
        </p:nvGrpSpPr>
        <p:grpSpPr>
          <a:xfrm>
            <a:off x="1384663" y="785952"/>
            <a:ext cx="1103963" cy="213515"/>
            <a:chOff x="1384663" y="509499"/>
            <a:chExt cx="1103963" cy="213515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97E6E130-01D8-4A4E-8745-8A8AADB894DB}"/>
                </a:ext>
              </a:extLst>
            </p:cNvPr>
            <p:cNvCxnSpPr/>
            <p:nvPr/>
          </p:nvCxnSpPr>
          <p:spPr>
            <a:xfrm>
              <a:off x="1384663" y="611386"/>
              <a:ext cx="109728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E0B97F9-2A18-864E-8A3E-3052D2D1E0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88626" y="509499"/>
              <a:ext cx="0" cy="213515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AA094FA4-EED9-6043-A737-E0A7E8785E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84663" y="509499"/>
              <a:ext cx="0" cy="213515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30ABDDE-08AE-6442-81D2-2E41D183E286}"/>
              </a:ext>
            </a:extLst>
          </p:cNvPr>
          <p:cNvGrpSpPr/>
          <p:nvPr/>
        </p:nvGrpSpPr>
        <p:grpSpPr>
          <a:xfrm>
            <a:off x="4572000" y="788584"/>
            <a:ext cx="1543046" cy="210883"/>
            <a:chOff x="1384663" y="509499"/>
            <a:chExt cx="1103963" cy="213515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A7AB390A-A489-014A-ADBC-9E943CE76212}"/>
                </a:ext>
              </a:extLst>
            </p:cNvPr>
            <p:cNvCxnSpPr/>
            <p:nvPr/>
          </p:nvCxnSpPr>
          <p:spPr>
            <a:xfrm>
              <a:off x="1384663" y="611386"/>
              <a:ext cx="109728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AFC0D51-A8EF-5440-B612-78A4A8CF78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88626" y="509499"/>
              <a:ext cx="0" cy="213515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41A5CE38-120B-2B4D-AE6A-30FB79D1E5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84663" y="509499"/>
              <a:ext cx="0" cy="213515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6DA9C799-8EB7-3F49-AE39-93154546579A}"/>
              </a:ext>
            </a:extLst>
          </p:cNvPr>
          <p:cNvSpPr txBox="1"/>
          <p:nvPr/>
        </p:nvSpPr>
        <p:spPr>
          <a:xfrm>
            <a:off x="4970802" y="333841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  <a:cs typeface="Consolas" panose="020B0609020204030204" pitchFamily="49" charset="0"/>
              </a:rPr>
              <a:t>W(0)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241379B-AB7C-7546-8AEE-7D40DCBC0F46}"/>
              </a:ext>
            </a:extLst>
          </p:cNvPr>
          <p:cNvGrpSpPr/>
          <p:nvPr/>
        </p:nvGrpSpPr>
        <p:grpSpPr>
          <a:xfrm>
            <a:off x="2863701" y="1474729"/>
            <a:ext cx="3515831" cy="210882"/>
            <a:chOff x="1384663" y="509499"/>
            <a:chExt cx="1103963" cy="213515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4BE21D54-E646-3949-9A04-EE013EFA8196}"/>
                </a:ext>
              </a:extLst>
            </p:cNvPr>
            <p:cNvCxnSpPr/>
            <p:nvPr/>
          </p:nvCxnSpPr>
          <p:spPr>
            <a:xfrm>
              <a:off x="1384663" y="611386"/>
              <a:ext cx="109728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BB63A204-D31C-F847-9251-C9633A13E4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88626" y="509499"/>
              <a:ext cx="0" cy="213515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368C4B3B-1DBD-D340-BA90-D39101253E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84663" y="509499"/>
              <a:ext cx="0" cy="213515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8BFBB63-C9A5-AE44-A041-38E002B58D88}"/>
              </a:ext>
            </a:extLst>
          </p:cNvPr>
          <p:cNvGrpSpPr/>
          <p:nvPr/>
        </p:nvGrpSpPr>
        <p:grpSpPr>
          <a:xfrm>
            <a:off x="6704486" y="1468602"/>
            <a:ext cx="1103963" cy="213515"/>
            <a:chOff x="1384663" y="509499"/>
            <a:chExt cx="1103963" cy="213515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E11AD963-757E-B94A-88E8-935FE778A822}"/>
                </a:ext>
              </a:extLst>
            </p:cNvPr>
            <p:cNvCxnSpPr/>
            <p:nvPr/>
          </p:nvCxnSpPr>
          <p:spPr>
            <a:xfrm>
              <a:off x="1384663" y="611386"/>
              <a:ext cx="109728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522963F0-6B2B-A846-A210-D4DE89B724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88626" y="509499"/>
              <a:ext cx="0" cy="213515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AC5E30E8-3EB4-1D47-84DB-2F00DCC586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84663" y="509499"/>
              <a:ext cx="0" cy="213515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4FD4033E-C512-D14E-8EA6-52F04050D842}"/>
              </a:ext>
            </a:extLst>
          </p:cNvPr>
          <p:cNvSpPr txBox="1"/>
          <p:nvPr/>
        </p:nvSpPr>
        <p:spPr>
          <a:xfrm>
            <a:off x="4253567" y="1126997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  <a:cs typeface="Consolas" panose="020B0609020204030204" pitchFamily="49" charset="0"/>
              </a:rPr>
              <a:t>W(1)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B0D3BFF-B456-244C-93FB-CCB65B20137F}"/>
              </a:ext>
            </a:extLst>
          </p:cNvPr>
          <p:cNvSpPr txBox="1"/>
          <p:nvPr/>
        </p:nvSpPr>
        <p:spPr>
          <a:xfrm>
            <a:off x="6881003" y="1121092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  <a:cs typeface="Consolas" panose="020B0609020204030204" pitchFamily="49" charset="0"/>
              </a:rPr>
              <a:t>R(0)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7E7FDAC-73E0-144E-B0A9-850723348B7F}"/>
              </a:ext>
            </a:extLst>
          </p:cNvPr>
          <p:cNvCxnSpPr/>
          <p:nvPr/>
        </p:nvCxnSpPr>
        <p:spPr>
          <a:xfrm>
            <a:off x="0" y="2062723"/>
            <a:ext cx="9144000" cy="0"/>
          </a:xfrm>
          <a:prstGeom prst="line">
            <a:avLst/>
          </a:prstGeom>
          <a:ln w="381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CD7A8842-621B-4A4B-A496-C1433F116CD5}"/>
              </a:ext>
            </a:extLst>
          </p:cNvPr>
          <p:cNvSpPr txBox="1"/>
          <p:nvPr/>
        </p:nvSpPr>
        <p:spPr>
          <a:xfrm>
            <a:off x="810274" y="2793739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  <a:cs typeface="Consolas" panose="020B0609020204030204" pitchFamily="49" charset="0"/>
              </a:rPr>
              <a:t>A: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A337AAA-E9FD-1C48-AE89-48E8FC104FD0}"/>
              </a:ext>
            </a:extLst>
          </p:cNvPr>
          <p:cNvSpPr txBox="1"/>
          <p:nvPr/>
        </p:nvSpPr>
        <p:spPr>
          <a:xfrm>
            <a:off x="810274" y="3486070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  <a:cs typeface="Consolas" panose="020B0609020204030204" pitchFamily="49" charset="0"/>
              </a:rPr>
              <a:t>B: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FCF80EF-3DD3-8041-B7B8-1D051CBAD746}"/>
              </a:ext>
            </a:extLst>
          </p:cNvPr>
          <p:cNvSpPr txBox="1"/>
          <p:nvPr/>
        </p:nvSpPr>
        <p:spPr>
          <a:xfrm>
            <a:off x="1544138" y="2424407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  <a:cs typeface="Consolas" panose="020B0609020204030204" pitchFamily="49" charset="0"/>
              </a:rPr>
              <a:t>W(0)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4372FCC-987C-F346-AD8D-FD41AE06A397}"/>
              </a:ext>
            </a:extLst>
          </p:cNvPr>
          <p:cNvGrpSpPr/>
          <p:nvPr/>
        </p:nvGrpSpPr>
        <p:grpSpPr>
          <a:xfrm>
            <a:off x="1384663" y="2876518"/>
            <a:ext cx="1103963" cy="213515"/>
            <a:chOff x="1384663" y="509499"/>
            <a:chExt cx="1103963" cy="213515"/>
          </a:xfrm>
        </p:grpSpPr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0DE23CEF-565A-604A-9B01-FB6DDD512678}"/>
                </a:ext>
              </a:extLst>
            </p:cNvPr>
            <p:cNvCxnSpPr/>
            <p:nvPr/>
          </p:nvCxnSpPr>
          <p:spPr>
            <a:xfrm>
              <a:off x="1384663" y="611386"/>
              <a:ext cx="109728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E2D64A92-7035-FB45-A707-3EB0A810AC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88626" y="509499"/>
              <a:ext cx="0" cy="213515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96A2432C-0619-A74D-9FD3-78FFA4E905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84663" y="509499"/>
              <a:ext cx="0" cy="213515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A1B9BE01-3714-2043-BF20-6C36FE5FE5D7}"/>
              </a:ext>
            </a:extLst>
          </p:cNvPr>
          <p:cNvSpPr txBox="1"/>
          <p:nvPr/>
        </p:nvSpPr>
        <p:spPr>
          <a:xfrm>
            <a:off x="5121475" y="2418476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  <a:cs typeface="Consolas" panose="020B0609020204030204" pitchFamily="49" charset="0"/>
              </a:rPr>
              <a:t>W(0)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3E33954-B564-E344-97ED-7A499B1F7B47}"/>
              </a:ext>
            </a:extLst>
          </p:cNvPr>
          <p:cNvGrpSpPr/>
          <p:nvPr/>
        </p:nvGrpSpPr>
        <p:grpSpPr>
          <a:xfrm>
            <a:off x="2863701" y="3565295"/>
            <a:ext cx="3515831" cy="210882"/>
            <a:chOff x="1384663" y="509499"/>
            <a:chExt cx="1103963" cy="213515"/>
          </a:xfrm>
        </p:grpSpPr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38BFB874-7685-264C-A8A8-AF0582310184}"/>
                </a:ext>
              </a:extLst>
            </p:cNvPr>
            <p:cNvCxnSpPr/>
            <p:nvPr/>
          </p:nvCxnSpPr>
          <p:spPr>
            <a:xfrm>
              <a:off x="1384663" y="611386"/>
              <a:ext cx="109728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503E7D80-F6E1-7848-82DA-D18CA38BEF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88626" y="509499"/>
              <a:ext cx="0" cy="213515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ED7B2632-CEEC-CF43-9B26-2B65A00FBD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84663" y="509499"/>
              <a:ext cx="0" cy="213515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512FE1F-D2E2-8F4C-A86E-AD238B8D4C31}"/>
              </a:ext>
            </a:extLst>
          </p:cNvPr>
          <p:cNvGrpSpPr/>
          <p:nvPr/>
        </p:nvGrpSpPr>
        <p:grpSpPr>
          <a:xfrm>
            <a:off x="6704486" y="3559168"/>
            <a:ext cx="1103963" cy="213515"/>
            <a:chOff x="1384663" y="509499"/>
            <a:chExt cx="1103963" cy="213515"/>
          </a:xfrm>
        </p:grpSpPr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DFAFBC4F-42CA-FA46-BDCC-B88844269405}"/>
                </a:ext>
              </a:extLst>
            </p:cNvPr>
            <p:cNvCxnSpPr/>
            <p:nvPr/>
          </p:nvCxnSpPr>
          <p:spPr>
            <a:xfrm>
              <a:off x="1384663" y="611386"/>
              <a:ext cx="109728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48CF621A-19C1-E64B-BD8C-B7209B607E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88626" y="509499"/>
              <a:ext cx="0" cy="213515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6929BEE8-7132-AC46-B286-E44D20FB85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84663" y="509499"/>
              <a:ext cx="0" cy="213515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332C0A24-4E7C-9449-8934-7093F6334B45}"/>
              </a:ext>
            </a:extLst>
          </p:cNvPr>
          <p:cNvSpPr txBox="1"/>
          <p:nvPr/>
        </p:nvSpPr>
        <p:spPr>
          <a:xfrm>
            <a:off x="4253567" y="3217563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  <a:cs typeface="Consolas" panose="020B0609020204030204" pitchFamily="49" charset="0"/>
              </a:rPr>
              <a:t>W(1)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F65A9CD-C976-1147-B4C6-C996F69A589D}"/>
              </a:ext>
            </a:extLst>
          </p:cNvPr>
          <p:cNvSpPr txBox="1"/>
          <p:nvPr/>
        </p:nvSpPr>
        <p:spPr>
          <a:xfrm>
            <a:off x="6881003" y="3211658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  <a:cs typeface="Consolas" panose="020B0609020204030204" pitchFamily="49" charset="0"/>
              </a:rPr>
              <a:t>R(0)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8A12EB3-2D08-9140-859D-5C5E7779815E}"/>
              </a:ext>
            </a:extLst>
          </p:cNvPr>
          <p:cNvGrpSpPr/>
          <p:nvPr/>
        </p:nvGrpSpPr>
        <p:grpSpPr>
          <a:xfrm>
            <a:off x="3517653" y="2871647"/>
            <a:ext cx="1103963" cy="213515"/>
            <a:chOff x="1384663" y="509499"/>
            <a:chExt cx="1103963" cy="213515"/>
          </a:xfrm>
        </p:grpSpPr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85E55BF3-51CB-394A-ADB8-EDF4F56FB8E0}"/>
                </a:ext>
              </a:extLst>
            </p:cNvPr>
            <p:cNvCxnSpPr/>
            <p:nvPr/>
          </p:nvCxnSpPr>
          <p:spPr>
            <a:xfrm>
              <a:off x="1384663" y="611386"/>
              <a:ext cx="109728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79141FEB-CC90-9E4F-BB1F-F1CAD22E90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88626" y="509499"/>
              <a:ext cx="0" cy="213515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6D600828-0529-D548-93E0-F7FCB02357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84663" y="509499"/>
              <a:ext cx="0" cy="213515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97B72015-E9A2-A84A-B186-EA343D87D32C}"/>
              </a:ext>
            </a:extLst>
          </p:cNvPr>
          <p:cNvSpPr txBox="1"/>
          <p:nvPr/>
        </p:nvSpPr>
        <p:spPr>
          <a:xfrm>
            <a:off x="3698243" y="2418476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  <a:cs typeface="Consolas" panose="020B0609020204030204" pitchFamily="49" charset="0"/>
              </a:rPr>
              <a:t>R(1)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5646D93-4406-9B44-8FE1-A1C39F47738D}"/>
              </a:ext>
            </a:extLst>
          </p:cNvPr>
          <p:cNvGrpSpPr/>
          <p:nvPr/>
        </p:nvGrpSpPr>
        <p:grpSpPr>
          <a:xfrm>
            <a:off x="4871532" y="2866777"/>
            <a:ext cx="1243514" cy="210882"/>
            <a:chOff x="1384663" y="509499"/>
            <a:chExt cx="1103963" cy="213515"/>
          </a:xfrm>
        </p:grpSpPr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B93D80CB-300B-B848-990B-494240C5E3AB}"/>
                </a:ext>
              </a:extLst>
            </p:cNvPr>
            <p:cNvCxnSpPr/>
            <p:nvPr/>
          </p:nvCxnSpPr>
          <p:spPr>
            <a:xfrm>
              <a:off x="1384663" y="611386"/>
              <a:ext cx="109728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F937B093-3247-6741-BD6F-6B4F16F943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88626" y="509499"/>
              <a:ext cx="0" cy="213515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4B36EEA7-A962-A248-BA48-2B3D302A2C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84663" y="509499"/>
              <a:ext cx="0" cy="213515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A028C538-7814-024E-89F6-7A5E8A5124AB}"/>
              </a:ext>
            </a:extLst>
          </p:cNvPr>
          <p:cNvCxnSpPr/>
          <p:nvPr/>
        </p:nvCxnSpPr>
        <p:spPr>
          <a:xfrm>
            <a:off x="0" y="4437328"/>
            <a:ext cx="9144000" cy="0"/>
          </a:xfrm>
          <a:prstGeom prst="line">
            <a:avLst/>
          </a:prstGeom>
          <a:ln w="381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36EEEBA8-E8C5-2545-AAF0-CC7376D8F6CA}"/>
              </a:ext>
            </a:extLst>
          </p:cNvPr>
          <p:cNvSpPr txBox="1"/>
          <p:nvPr/>
        </p:nvSpPr>
        <p:spPr>
          <a:xfrm>
            <a:off x="811599" y="5125484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  <a:cs typeface="Consolas" panose="020B0609020204030204" pitchFamily="49" charset="0"/>
              </a:rPr>
              <a:t>A: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FBED5A7-8FC6-B740-A917-41957A621F8E}"/>
              </a:ext>
            </a:extLst>
          </p:cNvPr>
          <p:cNvSpPr txBox="1"/>
          <p:nvPr/>
        </p:nvSpPr>
        <p:spPr>
          <a:xfrm>
            <a:off x="811599" y="5817815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  <a:cs typeface="Consolas" panose="020B0609020204030204" pitchFamily="49" charset="0"/>
              </a:rPr>
              <a:t>B: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B3482A4-2980-0047-AF6A-5A067F7B7EDF}"/>
              </a:ext>
            </a:extLst>
          </p:cNvPr>
          <p:cNvSpPr txBox="1"/>
          <p:nvPr/>
        </p:nvSpPr>
        <p:spPr>
          <a:xfrm>
            <a:off x="1545463" y="4756152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  <a:cs typeface="Consolas" panose="020B0609020204030204" pitchFamily="49" charset="0"/>
              </a:rPr>
              <a:t>W(0)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DF264557-09A9-294C-9A70-B1C5EAEADBE4}"/>
              </a:ext>
            </a:extLst>
          </p:cNvPr>
          <p:cNvGrpSpPr/>
          <p:nvPr/>
        </p:nvGrpSpPr>
        <p:grpSpPr>
          <a:xfrm>
            <a:off x="1385988" y="5208263"/>
            <a:ext cx="1103963" cy="213515"/>
            <a:chOff x="1384663" y="509499"/>
            <a:chExt cx="1103963" cy="213515"/>
          </a:xfrm>
        </p:grpSpPr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8326428D-6BC9-E14F-9AD5-40C80BDF007E}"/>
                </a:ext>
              </a:extLst>
            </p:cNvPr>
            <p:cNvCxnSpPr/>
            <p:nvPr/>
          </p:nvCxnSpPr>
          <p:spPr>
            <a:xfrm>
              <a:off x="1384663" y="611386"/>
              <a:ext cx="109728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7EBAEAE7-71F7-3442-B0B9-72DBD23C91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88626" y="509499"/>
              <a:ext cx="0" cy="213515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756EC86D-D628-7640-8421-4E8BA3BD80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84663" y="509499"/>
              <a:ext cx="0" cy="213515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BA3BF279-DB52-F440-B7AF-F87C6A23A5FC}"/>
              </a:ext>
            </a:extLst>
          </p:cNvPr>
          <p:cNvSpPr txBox="1"/>
          <p:nvPr/>
        </p:nvSpPr>
        <p:spPr>
          <a:xfrm>
            <a:off x="5122800" y="4750221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  <a:cs typeface="Consolas" panose="020B0609020204030204" pitchFamily="49" charset="0"/>
              </a:rPr>
              <a:t>W(0)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7A99F2F8-58FE-DE40-AF6E-F49415598F2C}"/>
              </a:ext>
            </a:extLst>
          </p:cNvPr>
          <p:cNvGrpSpPr/>
          <p:nvPr/>
        </p:nvGrpSpPr>
        <p:grpSpPr>
          <a:xfrm>
            <a:off x="2865026" y="5897040"/>
            <a:ext cx="3515831" cy="210882"/>
            <a:chOff x="1384663" y="509499"/>
            <a:chExt cx="1103963" cy="213515"/>
          </a:xfrm>
        </p:grpSpPr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3E74421F-3400-8F4E-AFAD-49AD2458BBCA}"/>
                </a:ext>
              </a:extLst>
            </p:cNvPr>
            <p:cNvCxnSpPr/>
            <p:nvPr/>
          </p:nvCxnSpPr>
          <p:spPr>
            <a:xfrm>
              <a:off x="1384663" y="611386"/>
              <a:ext cx="109728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A9142BFA-51FB-2949-AAF3-B443886D14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88626" y="509499"/>
              <a:ext cx="0" cy="213515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3C631994-79AC-3441-B4AF-9F06D38D60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84663" y="509499"/>
              <a:ext cx="0" cy="213515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57CE3AB-C98A-C240-8036-41C65A9F1199}"/>
              </a:ext>
            </a:extLst>
          </p:cNvPr>
          <p:cNvGrpSpPr/>
          <p:nvPr/>
        </p:nvGrpSpPr>
        <p:grpSpPr>
          <a:xfrm>
            <a:off x="6705811" y="5890913"/>
            <a:ext cx="1103963" cy="213515"/>
            <a:chOff x="1384663" y="509499"/>
            <a:chExt cx="1103963" cy="213515"/>
          </a:xfrm>
        </p:grpSpPr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62BBA4A8-1027-DE48-8F70-A030194DB2B1}"/>
                </a:ext>
              </a:extLst>
            </p:cNvPr>
            <p:cNvCxnSpPr/>
            <p:nvPr/>
          </p:nvCxnSpPr>
          <p:spPr>
            <a:xfrm>
              <a:off x="1384663" y="611386"/>
              <a:ext cx="109728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F5699666-B4DA-1441-A57D-CE84CCCB62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88626" y="509499"/>
              <a:ext cx="0" cy="213515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C40BD4EF-6113-C143-9416-BD3D9A60EF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84663" y="509499"/>
              <a:ext cx="0" cy="213515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485CA0BC-22DB-914B-B50F-2E308D97981B}"/>
              </a:ext>
            </a:extLst>
          </p:cNvPr>
          <p:cNvSpPr txBox="1"/>
          <p:nvPr/>
        </p:nvSpPr>
        <p:spPr>
          <a:xfrm>
            <a:off x="4254892" y="5549308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  <a:cs typeface="Consolas" panose="020B0609020204030204" pitchFamily="49" charset="0"/>
              </a:rPr>
              <a:t>W(1)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E65435D-E64C-6C4D-894E-A6AB0368CE6A}"/>
              </a:ext>
            </a:extLst>
          </p:cNvPr>
          <p:cNvSpPr txBox="1"/>
          <p:nvPr/>
        </p:nvSpPr>
        <p:spPr>
          <a:xfrm>
            <a:off x="6882328" y="5543403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  <a:cs typeface="Consolas" panose="020B0609020204030204" pitchFamily="49" charset="0"/>
              </a:rPr>
              <a:t>R(1)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3A84E019-D19F-4D41-B6D7-455C6F4FFC79}"/>
              </a:ext>
            </a:extLst>
          </p:cNvPr>
          <p:cNvGrpSpPr/>
          <p:nvPr/>
        </p:nvGrpSpPr>
        <p:grpSpPr>
          <a:xfrm>
            <a:off x="3518978" y="5203392"/>
            <a:ext cx="1103963" cy="213515"/>
            <a:chOff x="1384663" y="509499"/>
            <a:chExt cx="1103963" cy="213515"/>
          </a:xfrm>
        </p:grpSpPr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7B13F63C-0562-9345-AF5E-878CBAF80034}"/>
                </a:ext>
              </a:extLst>
            </p:cNvPr>
            <p:cNvCxnSpPr/>
            <p:nvPr/>
          </p:nvCxnSpPr>
          <p:spPr>
            <a:xfrm>
              <a:off x="1384663" y="611386"/>
              <a:ext cx="109728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CFE6D604-5416-544D-937A-0575A4E5E5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88626" y="509499"/>
              <a:ext cx="0" cy="213515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46F5815C-E0E9-DB40-B122-E5FC86690B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84663" y="509499"/>
              <a:ext cx="0" cy="213515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1A6D3F77-5912-3E46-8FF3-23806B424305}"/>
              </a:ext>
            </a:extLst>
          </p:cNvPr>
          <p:cNvSpPr txBox="1"/>
          <p:nvPr/>
        </p:nvSpPr>
        <p:spPr>
          <a:xfrm>
            <a:off x="3699568" y="4750221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  <a:cs typeface="Consolas" panose="020B0609020204030204" pitchFamily="49" charset="0"/>
              </a:rPr>
              <a:t>R(1)</a:t>
            </a: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84A8A5C9-8C49-5F4C-8F96-69BCCF5CE992}"/>
              </a:ext>
            </a:extLst>
          </p:cNvPr>
          <p:cNvGrpSpPr/>
          <p:nvPr/>
        </p:nvGrpSpPr>
        <p:grpSpPr>
          <a:xfrm>
            <a:off x="4872857" y="5198522"/>
            <a:ext cx="1243514" cy="210882"/>
            <a:chOff x="1384663" y="509499"/>
            <a:chExt cx="1103963" cy="213515"/>
          </a:xfrm>
        </p:grpSpPr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03687E8E-82CA-D24B-8A21-6A208E55AE2E}"/>
                </a:ext>
              </a:extLst>
            </p:cNvPr>
            <p:cNvCxnSpPr/>
            <p:nvPr/>
          </p:nvCxnSpPr>
          <p:spPr>
            <a:xfrm>
              <a:off x="1384663" y="611386"/>
              <a:ext cx="109728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46B2C557-4F4C-3E4C-806E-692F1D87FC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88626" y="509499"/>
              <a:ext cx="0" cy="213515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A6F44041-4200-F644-B863-7B380118E5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84663" y="509499"/>
              <a:ext cx="0" cy="213515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09860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EFC46-E5BA-7378-B06C-971429292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9F37B-632C-A789-2EB1-D0A941D07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 2 is out</a:t>
            </a:r>
          </a:p>
          <a:p>
            <a:endParaRPr lang="en-US" dirty="0"/>
          </a:p>
          <a:p>
            <a:r>
              <a:rPr lang="en-US" dirty="0"/>
              <a:t>There will be a Lab 2 tutorial tomorrow at 3pm</a:t>
            </a:r>
          </a:p>
          <a:p>
            <a:pPr lvl="1"/>
            <a:r>
              <a:rPr lang="en-US" dirty="0"/>
              <a:t>Zoom info to be announced via Canvas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0B224-C7B4-FA03-E3A9-91D83FD61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DF653-8608-6A02-4092-C7A0C67FC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UVA CS4740 Fall '24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231CC-CD90-E824-0D7A-320B959B0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44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02893-A565-BC46-B010-BCC6DBD50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Real-time ordering examples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6FB4F5-F21C-DB48-B6D6-8269D9225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5DE6B-3296-7447-AB8D-049778F24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UVA CS4740 Fall '24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4511A-E6AD-7844-9BD3-E78DEB134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026" name="Picture 2" descr="An example of Linearizability violated">
            <a:extLst>
              <a:ext uri="{FF2B5EF4-FFF2-40B4-BE49-F238E27FC236}">
                <a16:creationId xmlns:a16="http://schemas.microsoft.com/office/drawing/2014/main" id="{560BAB38-F886-BC4F-8643-FC7BEA44F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1712"/>
            <a:ext cx="9144000" cy="449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5F38434-42AA-F241-811A-CF5A6DEF4AA1}"/>
              </a:ext>
            </a:extLst>
          </p:cNvPr>
          <p:cNvSpPr/>
          <p:nvPr/>
        </p:nvSpPr>
        <p:spPr>
          <a:xfrm>
            <a:off x="0" y="5989548"/>
            <a:ext cx="76235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*</a:t>
            </a:r>
            <a:r>
              <a:rPr lang="en-US" sz="12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: </a:t>
            </a:r>
            <a:r>
              <a:rPr lang="en-US" sz="12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  <a:hlinkClick r:id="rId3"/>
              </a:rPr>
              <a:t>https://www.oreilly.com/library/view/designing-data-intensive-applications/9781491903063/</a:t>
            </a:r>
            <a:r>
              <a:rPr lang="en-US" sz="12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  (Page 328)</a:t>
            </a:r>
          </a:p>
        </p:txBody>
      </p:sp>
    </p:spTree>
    <p:extLst>
      <p:ext uri="{BB962C8B-B14F-4D97-AF65-F5344CB8AC3E}">
        <p14:creationId xmlns:p14="http://schemas.microsoft.com/office/powerpoint/2010/main" val="2331383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6FFCB2-0710-E2B2-DCDE-1FD8C6E85D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340D0E-7715-FC06-0C52-3EE6FFC49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0E86ED-85F4-8443-A505-733E237C7E97}"/>
              </a:ext>
            </a:extLst>
          </p:cNvPr>
          <p:cNvSpPr txBox="1"/>
          <p:nvPr/>
        </p:nvSpPr>
        <p:spPr>
          <a:xfrm>
            <a:off x="674154" y="2967409"/>
            <a:ext cx="238078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Linearizability</a:t>
            </a:r>
            <a:endParaRPr lang="en-US" sz="26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228CF0-10D0-FEA8-BE20-7B2D9E37B6FE}"/>
              </a:ext>
            </a:extLst>
          </p:cNvPr>
          <p:cNvSpPr txBox="1"/>
          <p:nvPr/>
        </p:nvSpPr>
        <p:spPr>
          <a:xfrm>
            <a:off x="6735364" y="2967409"/>
            <a:ext cx="155363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Eventual</a:t>
            </a:r>
          </a:p>
        </p:txBody>
      </p:sp>
      <p:sp>
        <p:nvSpPr>
          <p:cNvPr id="10" name="Left-Right Arrow 9">
            <a:extLst>
              <a:ext uri="{FF2B5EF4-FFF2-40B4-BE49-F238E27FC236}">
                <a16:creationId xmlns:a16="http://schemas.microsoft.com/office/drawing/2014/main" id="{FED7A400-7283-505A-D8F2-D0867634B906}"/>
              </a:ext>
            </a:extLst>
          </p:cNvPr>
          <p:cNvSpPr/>
          <p:nvPr/>
        </p:nvSpPr>
        <p:spPr>
          <a:xfrm>
            <a:off x="1133823" y="3501662"/>
            <a:ext cx="6876355" cy="562708"/>
          </a:xfrm>
          <a:prstGeom prst="leftRightArrow">
            <a:avLst>
              <a:gd name="adj1" fmla="val 50000"/>
              <a:gd name="adj2" fmla="val 7500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EC9B0D-6778-F202-A149-1D6C14047980}"/>
              </a:ext>
            </a:extLst>
          </p:cNvPr>
          <p:cNvSpPr txBox="1"/>
          <p:nvPr/>
        </p:nvSpPr>
        <p:spPr>
          <a:xfrm>
            <a:off x="2235471" y="1684619"/>
            <a:ext cx="46442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Consistency models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273DA6-319A-808A-680F-DEB6BEE3D5B8}"/>
              </a:ext>
            </a:extLst>
          </p:cNvPr>
          <p:cNvSpPr txBox="1"/>
          <p:nvPr/>
        </p:nvSpPr>
        <p:spPr>
          <a:xfrm>
            <a:off x="2149079" y="4107343"/>
            <a:ext cx="1996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Sequential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E047D7-7CE3-152E-4332-4507ABE46CFA}"/>
              </a:ext>
            </a:extLst>
          </p:cNvPr>
          <p:cNvSpPr txBox="1"/>
          <p:nvPr/>
        </p:nvSpPr>
        <p:spPr>
          <a:xfrm>
            <a:off x="4145138" y="2967409"/>
            <a:ext cx="1362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Causal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B3F5045-A7E7-6797-0542-12F196CDE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UVA CS4740 Fall '24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502B80-8096-EECB-9051-6FA180F8D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</a:p>
        </p:txBody>
      </p:sp>
    </p:spTree>
    <p:extLst>
      <p:ext uri="{BB962C8B-B14F-4D97-AF65-F5344CB8AC3E}">
        <p14:creationId xmlns:p14="http://schemas.microsoft.com/office/powerpoint/2010/main" val="21261360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F1DDF-E960-3547-9042-AFAE017C8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Weaker: Sequential consistency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73FA8-FC59-1548-9D0A-DFA730168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7131"/>
            <a:ext cx="7886700" cy="2250798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Sequential = Linearizability – real-time ordering</a:t>
            </a:r>
          </a:p>
          <a:p>
            <a:pPr marL="914400" lvl="1" indent="-4572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300" dirty="0"/>
              <a:t>All servers execute all ops in </a:t>
            </a:r>
            <a:r>
              <a:rPr lang="en-US" sz="2300" i="1" dirty="0">
                <a:solidFill>
                  <a:srgbClr val="FF0000"/>
                </a:solidFill>
              </a:rPr>
              <a:t>some</a:t>
            </a:r>
            <a:r>
              <a:rPr lang="en-US" sz="2300" dirty="0"/>
              <a:t> identical sequential order </a:t>
            </a:r>
          </a:p>
          <a:p>
            <a:pPr marL="914400" lvl="1" indent="-4572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300" dirty="0"/>
              <a:t>Global ordering </a:t>
            </a:r>
            <a:r>
              <a:rPr lang="en-US" sz="2300" dirty="0">
                <a:solidFill>
                  <a:srgbClr val="FF0000"/>
                </a:solidFill>
              </a:rPr>
              <a:t>preserves</a:t>
            </a:r>
            <a:r>
              <a:rPr lang="en-US" sz="2300" dirty="0"/>
              <a:t> each client’s own </a:t>
            </a:r>
            <a:r>
              <a:rPr lang="en-US" sz="2300" dirty="0">
                <a:solidFill>
                  <a:srgbClr val="FF0000"/>
                </a:solidFill>
              </a:rPr>
              <a:t>local</a:t>
            </a:r>
            <a:r>
              <a:rPr lang="en-US" sz="2300" dirty="0"/>
              <a:t> ordering 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455F6-16F3-8749-8922-9E312265C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UVA CS4740 Fall '24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1C41F6-231F-BD43-8A39-FD41C3A1D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1B7B9E-82F4-3944-BA6E-82A72EA5F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7170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F1DDF-E960-3547-9042-AFAE017C8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Weaker: Sequential consistency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73FA8-FC59-1548-9D0A-DFA730168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7131"/>
            <a:ext cx="7886700" cy="2250798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Sequential = Linearizability – real-time ordering</a:t>
            </a:r>
          </a:p>
          <a:p>
            <a:pPr marL="914400" lvl="1" indent="-4572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300" dirty="0"/>
              <a:t>All servers execute all ops in </a:t>
            </a:r>
            <a:r>
              <a:rPr lang="en-US" sz="2300" i="1" dirty="0">
                <a:solidFill>
                  <a:srgbClr val="FF0000"/>
                </a:solidFill>
              </a:rPr>
              <a:t>some</a:t>
            </a:r>
            <a:r>
              <a:rPr lang="en-US" sz="2300" dirty="0"/>
              <a:t> identical sequential order </a:t>
            </a:r>
          </a:p>
          <a:p>
            <a:pPr marL="914400" lvl="1" indent="-4572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300" dirty="0"/>
              <a:t>Global ordering </a:t>
            </a:r>
            <a:r>
              <a:rPr lang="en-US" sz="2300" dirty="0">
                <a:solidFill>
                  <a:srgbClr val="FF0000"/>
                </a:solidFill>
              </a:rPr>
              <a:t>preserves</a:t>
            </a:r>
            <a:r>
              <a:rPr lang="en-US" sz="2300" dirty="0"/>
              <a:t> each client’s own </a:t>
            </a:r>
            <a:r>
              <a:rPr lang="en-US" sz="2300" dirty="0">
                <a:solidFill>
                  <a:srgbClr val="FF0000"/>
                </a:solidFill>
              </a:rPr>
              <a:t>local</a:t>
            </a:r>
            <a:r>
              <a:rPr lang="en-US" sz="2300" dirty="0"/>
              <a:t> ordering 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455F6-16F3-8749-8922-9E312265C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UVA CS4740 Fall '24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1C41F6-231F-BD43-8A39-FD41C3A1D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EF8FEFA-7812-AB46-ABD9-118F1395D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3827929"/>
            <a:ext cx="7886700" cy="253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With </a:t>
            </a:r>
            <a:r>
              <a:rPr lang="en-US" sz="2400" b="1" dirty="0">
                <a:solidFill>
                  <a:srgbClr val="FF000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concurrent</a:t>
            </a:r>
            <a:r>
              <a: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 ops, “reordering” of ops (</a:t>
            </a:r>
            <a:r>
              <a:rPr lang="en-US" sz="2400" dirty="0" err="1">
                <a:latin typeface="Helvetica Neue Light" panose="02000403000000020004" pitchFamily="2" charset="0"/>
                <a:ea typeface="Helvetica Neue Light" panose="02000403000000020004" pitchFamily="2" charset="0"/>
              </a:rPr>
              <a:t>w.r.t</a:t>
            </a:r>
            <a:r>
              <a: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. real-time ordering) acceptable, but all servers must see same order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sz="22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e.g.,	</a:t>
            </a:r>
            <a:r>
              <a:rPr lang="en-US" sz="2200" spc="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linearizability cares about </a:t>
            </a:r>
            <a:r>
              <a:rPr lang="en-US" sz="2200" spc="0" dirty="0">
                <a:solidFill>
                  <a:srgbClr val="FF000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time</a:t>
            </a:r>
            <a:r>
              <a:rPr lang="en-US" sz="2200" spc="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									sequential consistency cares about </a:t>
            </a:r>
            <a:r>
              <a:rPr lang="en-US" sz="2200" spc="0" dirty="0">
                <a:solidFill>
                  <a:srgbClr val="FF000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program order</a:t>
            </a:r>
          </a:p>
          <a:p>
            <a:pPr>
              <a:spcBef>
                <a:spcPts val="800"/>
              </a:spcBef>
              <a:spcAft>
                <a:spcPts val="600"/>
              </a:spcAft>
            </a:pPr>
            <a:endParaRPr lang="en-US" sz="2200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BB45F64-AE91-B34D-B595-4E2DEB4C2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9529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/>
          </p:cNvPicPr>
          <p:nvPr/>
        </p:nvPicPr>
        <p:blipFill rotWithShape="1">
          <a:blip r:embed="rId2"/>
          <a:srcRect l="1921" t="-3492" r="1992" b="274"/>
          <a:stretch/>
        </p:blipFill>
        <p:spPr>
          <a:xfrm>
            <a:off x="4661880" y="1851561"/>
            <a:ext cx="441865" cy="47939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196" y="16215"/>
            <a:ext cx="8793804" cy="1066800"/>
          </a:xfrm>
        </p:spPr>
        <p:txBody>
          <a:bodyPr/>
          <a:lstStyle/>
          <a:p>
            <a:r>
              <a:rPr lang="en-US" dirty="0"/>
              <a:t>Sequential consistency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933450" y="2572157"/>
            <a:ext cx="7048500" cy="457200"/>
            <a:chOff x="895350" y="2303632"/>
            <a:chExt cx="7048500" cy="457200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1504950" y="2503657"/>
              <a:ext cx="6438900" cy="57150"/>
            </a:xfrm>
            <a:prstGeom prst="straightConnector1">
              <a:avLst/>
            </a:prstGeom>
            <a:ln>
              <a:prstDash val="solid"/>
              <a:headEnd type="none" w="lg" len="lg"/>
              <a:tailEnd type="triangl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Rounded Rectangle 10"/>
            <p:cNvSpPr/>
            <p:nvPr/>
          </p:nvSpPr>
          <p:spPr>
            <a:xfrm>
              <a:off x="895350" y="2303632"/>
              <a:ext cx="457200" cy="4572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33450" y="3210331"/>
            <a:ext cx="7048500" cy="457200"/>
            <a:chOff x="895350" y="2303632"/>
            <a:chExt cx="7048500" cy="457200"/>
          </a:xfrm>
        </p:grpSpPr>
        <p:cxnSp>
          <p:nvCxnSpPr>
            <p:cNvPr id="14" name="Straight Arrow Connector 13"/>
            <p:cNvCxnSpPr/>
            <p:nvPr/>
          </p:nvCxnSpPr>
          <p:spPr>
            <a:xfrm flipV="1">
              <a:off x="1504950" y="2503657"/>
              <a:ext cx="6438900" cy="57150"/>
            </a:xfrm>
            <a:prstGeom prst="straightConnector1">
              <a:avLst/>
            </a:prstGeom>
            <a:ln>
              <a:prstDash val="solid"/>
              <a:headEnd type="none" w="lg" len="lg"/>
              <a:tailEnd type="triangl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Rounded Rectangle 14"/>
            <p:cNvSpPr/>
            <p:nvPr/>
          </p:nvSpPr>
          <p:spPr>
            <a:xfrm>
              <a:off x="895350" y="2303632"/>
              <a:ext cx="457200" cy="4572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33450" y="3848506"/>
            <a:ext cx="7048500" cy="457200"/>
            <a:chOff x="895350" y="2303632"/>
            <a:chExt cx="7048500" cy="457200"/>
          </a:xfrm>
        </p:grpSpPr>
        <p:cxnSp>
          <p:nvCxnSpPr>
            <p:cNvPr id="17" name="Straight Arrow Connector 16"/>
            <p:cNvCxnSpPr/>
            <p:nvPr/>
          </p:nvCxnSpPr>
          <p:spPr>
            <a:xfrm flipV="1">
              <a:off x="1504950" y="2503657"/>
              <a:ext cx="6438900" cy="57150"/>
            </a:xfrm>
            <a:prstGeom prst="straightConnector1">
              <a:avLst/>
            </a:prstGeom>
            <a:ln>
              <a:prstDash val="solid"/>
              <a:headEnd type="none" w="lg" len="lg"/>
              <a:tailEnd type="triangl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Rounded Rectangle 17"/>
            <p:cNvSpPr/>
            <p:nvPr/>
          </p:nvSpPr>
          <p:spPr>
            <a:xfrm>
              <a:off x="895350" y="2303632"/>
              <a:ext cx="457200" cy="4572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pic>
        <p:nvPicPr>
          <p:cNvPr id="20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439" y="1440176"/>
            <a:ext cx="592703" cy="53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/>
          <p:cNvCxnSpPr/>
          <p:nvPr/>
        </p:nvCxnSpPr>
        <p:spPr>
          <a:xfrm>
            <a:off x="2297095" y="1848932"/>
            <a:ext cx="296352" cy="895724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flipH="1">
            <a:off x="2297095" y="1791047"/>
            <a:ext cx="1608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write(A,1)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3745139" y="1848932"/>
            <a:ext cx="296352" cy="895724"/>
          </a:xfrm>
          <a:prstGeom prst="line">
            <a:avLst/>
          </a:prstGeom>
          <a:ln w="57150" cap="rnd">
            <a:solidFill>
              <a:srgbClr val="C00000"/>
            </a:solidFill>
            <a:headEnd type="triangle" w="med" len="lg"/>
            <a:tailEnd type="none" w="med" len="lg"/>
          </a:ln>
          <a:effectLst/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060047" y="1695450"/>
            <a:ext cx="3254903" cy="0"/>
          </a:xfrm>
          <a:prstGeom prst="straightConnector1">
            <a:avLst/>
          </a:prstGeom>
          <a:ln>
            <a:prstDash val="solid"/>
            <a:headEnd type="none" w="lg" len="lg"/>
            <a:tailEnd type="triangle" w="lg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2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162" y="4879278"/>
            <a:ext cx="592703" cy="53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8" name="Straight Connector 37"/>
          <p:cNvCxnSpPr/>
          <p:nvPr/>
        </p:nvCxnSpPr>
        <p:spPr>
          <a:xfrm>
            <a:off x="6786977" y="4145344"/>
            <a:ext cx="296352" cy="895724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5671476" y="4145344"/>
            <a:ext cx="296352" cy="895724"/>
          </a:xfrm>
          <a:prstGeom prst="line">
            <a:avLst/>
          </a:prstGeom>
          <a:ln w="57150" cap="rnd">
            <a:solidFill>
              <a:srgbClr val="C00000"/>
            </a:solidFill>
            <a:headEnd type="triangle" w="med" len="lg"/>
            <a:tailEnd type="none" w="med" len="lg"/>
          </a:ln>
          <a:effectLst/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100865" y="5160946"/>
            <a:ext cx="2458451" cy="0"/>
          </a:xfrm>
          <a:prstGeom prst="straightConnector1">
            <a:avLst/>
          </a:prstGeom>
          <a:ln>
            <a:prstDash val="solid"/>
            <a:headEnd type="none" w="lg" len="lg"/>
            <a:tailEnd type="triangle" w="lg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flipH="1">
            <a:off x="3753558" y="2322835"/>
            <a:ext cx="1377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success</a:t>
            </a:r>
          </a:p>
        </p:txBody>
      </p:sp>
      <p:sp>
        <p:nvSpPr>
          <p:cNvPr id="45" name="TextBox 44"/>
          <p:cNvSpPr txBox="1"/>
          <p:nvPr/>
        </p:nvSpPr>
        <p:spPr>
          <a:xfrm flipH="1">
            <a:off x="5697480" y="4657128"/>
            <a:ext cx="1182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read(A)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4442258" y="1848932"/>
            <a:ext cx="981489" cy="3280876"/>
          </a:xfrm>
          <a:prstGeom prst="line">
            <a:avLst/>
          </a:prstGeom>
          <a:ln w="57150" cap="rnd">
            <a:solidFill>
              <a:srgbClr val="00B05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Content Placeholder 1"/>
          <p:cNvSpPr>
            <a:spLocks noGrp="1"/>
          </p:cNvSpPr>
          <p:nvPr>
            <p:ph idx="1"/>
          </p:nvPr>
        </p:nvSpPr>
        <p:spPr>
          <a:xfrm>
            <a:off x="375678" y="5641592"/>
            <a:ext cx="8392644" cy="80542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spcBef>
                <a:spcPts val="800"/>
              </a:spcBef>
              <a:buNone/>
            </a:pPr>
            <a:r>
              <a:rPr lang="en-US" sz="2600" dirty="0"/>
              <a:t>In example, system orders read(A) before write(A,1)</a:t>
            </a:r>
          </a:p>
        </p:txBody>
      </p:sp>
      <p:sp>
        <p:nvSpPr>
          <p:cNvPr id="29" name="TextBox 28"/>
          <p:cNvSpPr txBox="1"/>
          <p:nvPr/>
        </p:nvSpPr>
        <p:spPr>
          <a:xfrm flipH="1">
            <a:off x="6935153" y="4116233"/>
            <a:ext cx="395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DA49837-75FF-F54E-95BF-A24191D64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UVA CS4740 Fall '24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E69CFF-1FBD-E742-B22E-70E96BE2C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72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46E59-E7FA-04E3-FB15-9808AE5F3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 sequential consistency?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D4749D-CBDA-B0B1-FF0E-9E699A08D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E56C8-E220-434A-58F1-0780A269F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UVA CS4740 Fall '24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59079-00BD-B4FF-869A-3C041B271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C59B76E5-1665-C848-CCCE-E803201A2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20738" t="47885" r="19241" b="42447"/>
          <a:stretch>
            <a:fillRect/>
          </a:stretch>
        </p:blipFill>
        <p:spPr bwMode="auto">
          <a:xfrm>
            <a:off x="0" y="1303739"/>
            <a:ext cx="9144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52122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999651-B159-A963-8B4B-B4138ACBA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F6287-1AFC-38F6-71A4-B2680117B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 sequential consistency?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C227D-AAD7-C64D-5985-1B82AF8FF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54079-DA11-1348-77EA-9222E9A0D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UVA CS4740 Fall '24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2A95D-FF95-FB6E-1FA0-7B02E8B31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FEAB2878-0A37-D220-19F7-A84B5C562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20738" t="47885" r="19241" b="42447"/>
          <a:stretch>
            <a:fillRect/>
          </a:stretch>
        </p:blipFill>
        <p:spPr bwMode="auto">
          <a:xfrm>
            <a:off x="0" y="1303739"/>
            <a:ext cx="9144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146">
            <a:extLst>
              <a:ext uri="{FF2B5EF4-FFF2-40B4-BE49-F238E27FC236}">
                <a16:creationId xmlns:a16="http://schemas.microsoft.com/office/drawing/2014/main" id="{462682F2-08AA-155F-1684-2BFD4C5EA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6032" y="3166698"/>
            <a:ext cx="1981200" cy="804041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spcBef>
                <a:spcPct val="20000"/>
              </a:spcBef>
            </a:pPr>
            <a:r>
              <a:rPr lang="en-US" sz="9000" dirty="0">
                <a:solidFill>
                  <a:srgbClr val="008000"/>
                </a:solidFill>
                <a:latin typeface="Comic Sans MS" pitchFamily="66" charset="0"/>
                <a:sym typeface="Wingdings"/>
              </a:rPr>
              <a:t></a:t>
            </a:r>
            <a:endParaRPr lang="en-US" sz="9000" b="1" dirty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8" name="Rounded Rectangle 146">
            <a:extLst>
              <a:ext uri="{FF2B5EF4-FFF2-40B4-BE49-F238E27FC236}">
                <a16:creationId xmlns:a16="http://schemas.microsoft.com/office/drawing/2014/main" id="{5400ACBB-37F5-5920-D6CC-11F1C0FF6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0305" y="2861898"/>
            <a:ext cx="2296886" cy="1108841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spcBef>
                <a:spcPct val="20000"/>
              </a:spcBef>
            </a:pPr>
            <a:r>
              <a:rPr lang="en-US" sz="9000" dirty="0" err="1">
                <a:solidFill>
                  <a:srgbClr val="FF0000"/>
                </a:solidFill>
                <a:latin typeface="Comic Sans MS" pitchFamily="66" charset="0"/>
              </a:rPr>
              <a:t>x</a:t>
            </a:r>
            <a:endParaRPr lang="en-US" sz="9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1700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E37D7F-7B91-AF7E-A079-AF420FFEB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7E5B3-579C-9122-D830-09EF1763B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 sequential consistency?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9AE882-E95E-9656-3A4B-28DF7F545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9DFDD-FB0C-E2A4-E0CB-2966ABCBE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UVA CS4740 Fall '24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F31E3-6873-1EB7-7D29-E7CFC27A0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D0DE8094-1E39-9499-B225-4A96EC4F1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20738" t="47885" r="19241" b="42447"/>
          <a:stretch>
            <a:fillRect/>
          </a:stretch>
        </p:blipFill>
        <p:spPr bwMode="auto">
          <a:xfrm>
            <a:off x="0" y="1303739"/>
            <a:ext cx="9144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146">
            <a:extLst>
              <a:ext uri="{FF2B5EF4-FFF2-40B4-BE49-F238E27FC236}">
                <a16:creationId xmlns:a16="http://schemas.microsoft.com/office/drawing/2014/main" id="{B59DEC75-FAF5-9373-A1D0-950680184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6032" y="3166698"/>
            <a:ext cx="1981200" cy="804041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spcBef>
                <a:spcPct val="20000"/>
              </a:spcBef>
            </a:pPr>
            <a:r>
              <a:rPr lang="en-US" sz="9000" dirty="0">
                <a:solidFill>
                  <a:srgbClr val="008000"/>
                </a:solidFill>
                <a:latin typeface="Comic Sans MS" pitchFamily="66" charset="0"/>
                <a:sym typeface="Wingdings"/>
              </a:rPr>
              <a:t></a:t>
            </a:r>
            <a:endParaRPr lang="en-US" sz="9000" b="1" dirty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8" name="Rounded Rectangle 146">
            <a:extLst>
              <a:ext uri="{FF2B5EF4-FFF2-40B4-BE49-F238E27FC236}">
                <a16:creationId xmlns:a16="http://schemas.microsoft.com/office/drawing/2014/main" id="{A42B1B96-2C3A-9EF6-BDBE-D9D05DEF0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0305" y="2861898"/>
            <a:ext cx="2296886" cy="1108841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spcBef>
                <a:spcPct val="20000"/>
              </a:spcBef>
            </a:pPr>
            <a:r>
              <a:rPr lang="en-US" sz="9000" dirty="0" err="1">
                <a:solidFill>
                  <a:srgbClr val="FF0000"/>
                </a:solidFill>
                <a:latin typeface="Comic Sans MS" pitchFamily="66" charset="0"/>
              </a:rPr>
              <a:t>x</a:t>
            </a:r>
            <a:endParaRPr lang="en-US" sz="9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B49DE906-6B49-6D07-F5A8-CF4E6ED2A25E}"/>
              </a:ext>
            </a:extLst>
          </p:cNvPr>
          <p:cNvSpPr txBox="1">
            <a:spLocks noChangeArrowheads="1"/>
          </p:cNvSpPr>
          <p:nvPr/>
        </p:nvSpPr>
        <p:spPr>
          <a:xfrm>
            <a:off x="628650" y="3970739"/>
            <a:ext cx="8018961" cy="28026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Arial" charset="0"/>
              <a:buChar char="•"/>
              <a:tabLst/>
              <a:defRPr/>
            </a:pPr>
            <a:r>
              <a:rPr lang="en-US" sz="2600" dirty="0">
                <a:latin typeface="Helvetica Neue Light" panose="02000403000000020004" pitchFamily="2" charset="0"/>
                <a:ea typeface="Helvetica Neue Light" panose="02000403000000020004" pitchFamily="2" charset="0"/>
                <a:cs typeface="Calibri"/>
              </a:rPr>
              <a:t>Why?  Because P3 and P4 </a:t>
            </a:r>
            <a:r>
              <a:rPr kumimoji="0" lang="en-US" sz="260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Light" panose="02000403000000020004" pitchFamily="2" charset="0"/>
                <a:ea typeface="Helvetica Neue Light" panose="02000403000000020004" pitchFamily="2" charset="0"/>
                <a:cs typeface="Calibri"/>
              </a:rPr>
              <a:t>don’t agree on order of ops. Doesn’t matter when events took place on diff machine, as long as </a:t>
            </a:r>
            <a:r>
              <a:rPr kumimoji="0" lang="en-US" sz="260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Light" panose="02000403000000020004" pitchFamily="2" charset="0"/>
                <a:ea typeface="Helvetica Neue Light" panose="02000403000000020004" pitchFamily="2" charset="0"/>
                <a:cs typeface="Calibri"/>
              </a:rPr>
              <a:t>proc’s</a:t>
            </a:r>
            <a:r>
              <a:rPr kumimoji="0" lang="en-US" sz="260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Light" panose="02000403000000020004" pitchFamily="2" charset="0"/>
                <a:ea typeface="Helvetica Neue Light" panose="02000403000000020004" pitchFamily="2" charset="0"/>
                <a:cs typeface="Calibri"/>
              </a:rPr>
              <a:t> AGREE on order.  </a:t>
            </a:r>
          </a:p>
        </p:txBody>
      </p:sp>
    </p:spTree>
    <p:extLst>
      <p:ext uri="{BB962C8B-B14F-4D97-AF65-F5344CB8AC3E}">
        <p14:creationId xmlns:p14="http://schemas.microsoft.com/office/powerpoint/2010/main" val="14917336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46AB0E-A06F-13CD-FBC4-C963FB28F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BBCBD-4490-8FE3-F461-C5BFA6EDF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 sequential consistency?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17CCA-62D2-E5D0-5787-ADE1D2775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D86EDB-CAA8-F044-B62D-C314E6129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UVA CS4740 Fall '24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65139-8DCC-94EC-E974-638DB44B8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9EE745DF-2070-65EA-13D9-CD964B200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20738" t="47885" r="19241" b="42447"/>
          <a:stretch>
            <a:fillRect/>
          </a:stretch>
        </p:blipFill>
        <p:spPr bwMode="auto">
          <a:xfrm>
            <a:off x="0" y="1303739"/>
            <a:ext cx="9144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146">
            <a:extLst>
              <a:ext uri="{FF2B5EF4-FFF2-40B4-BE49-F238E27FC236}">
                <a16:creationId xmlns:a16="http://schemas.microsoft.com/office/drawing/2014/main" id="{3749F0C3-9398-281E-6FBF-482AFB390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6032" y="3166698"/>
            <a:ext cx="1981200" cy="804041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spcBef>
                <a:spcPct val="20000"/>
              </a:spcBef>
            </a:pPr>
            <a:r>
              <a:rPr lang="en-US" sz="9000" dirty="0">
                <a:solidFill>
                  <a:srgbClr val="008000"/>
                </a:solidFill>
                <a:latin typeface="Comic Sans MS" pitchFamily="66" charset="0"/>
                <a:sym typeface="Wingdings"/>
              </a:rPr>
              <a:t></a:t>
            </a:r>
            <a:endParaRPr lang="en-US" sz="9000" b="1" dirty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8" name="Rounded Rectangle 146">
            <a:extLst>
              <a:ext uri="{FF2B5EF4-FFF2-40B4-BE49-F238E27FC236}">
                <a16:creationId xmlns:a16="http://schemas.microsoft.com/office/drawing/2014/main" id="{CABA7B4E-ECB1-B9AD-C5F4-145A6C2F1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0305" y="2861898"/>
            <a:ext cx="2296886" cy="1108841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spcBef>
                <a:spcPct val="20000"/>
              </a:spcBef>
            </a:pPr>
            <a:r>
              <a:rPr lang="en-US" sz="9000" dirty="0" err="1">
                <a:solidFill>
                  <a:srgbClr val="FF0000"/>
                </a:solidFill>
                <a:latin typeface="Comic Sans MS" pitchFamily="66" charset="0"/>
              </a:rPr>
              <a:t>x</a:t>
            </a:r>
            <a:endParaRPr lang="en-US" sz="9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E9A85C3-F780-8D40-8A1D-E43BDA5D5550}"/>
              </a:ext>
            </a:extLst>
          </p:cNvPr>
          <p:cNvSpPr txBox="1">
            <a:spLocks noChangeArrowheads="1"/>
          </p:cNvSpPr>
          <p:nvPr/>
        </p:nvSpPr>
        <p:spPr>
          <a:xfrm>
            <a:off x="628650" y="3970739"/>
            <a:ext cx="8018961" cy="28026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Arial" charset="0"/>
              <a:buChar char="•"/>
              <a:tabLst/>
              <a:defRPr/>
            </a:pPr>
            <a:r>
              <a:rPr lang="en-US" sz="2600" dirty="0">
                <a:latin typeface="Helvetica Neue Light" panose="02000403000000020004" pitchFamily="2" charset="0"/>
                <a:ea typeface="Helvetica Neue Light" panose="02000403000000020004" pitchFamily="2" charset="0"/>
                <a:cs typeface="Calibri"/>
              </a:rPr>
              <a:t>Why?  Because P3 and P4 </a:t>
            </a:r>
            <a:r>
              <a:rPr kumimoji="0" lang="en-US" sz="260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Light" panose="02000403000000020004" pitchFamily="2" charset="0"/>
                <a:ea typeface="Helvetica Neue Light" panose="02000403000000020004" pitchFamily="2" charset="0"/>
                <a:cs typeface="Calibri"/>
              </a:rPr>
              <a:t>don’t agree on order of ops. Doesn’t matter when events took place on diff machine, as long as </a:t>
            </a:r>
            <a:r>
              <a:rPr kumimoji="0" lang="en-US" sz="260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Light" panose="02000403000000020004" pitchFamily="2" charset="0"/>
                <a:ea typeface="Helvetica Neue Light" panose="02000403000000020004" pitchFamily="2" charset="0"/>
                <a:cs typeface="Calibri"/>
              </a:rPr>
              <a:t>proc’s</a:t>
            </a:r>
            <a:r>
              <a:rPr kumimoji="0" lang="en-US" sz="260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Light" panose="02000403000000020004" pitchFamily="2" charset="0"/>
                <a:ea typeface="Helvetica Neue Light" panose="02000403000000020004" pitchFamily="2" charset="0"/>
                <a:cs typeface="Calibri"/>
              </a:rPr>
              <a:t> AGREE on order. 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Arial" charset="0"/>
              <a:buChar char="•"/>
              <a:tabLst/>
              <a:defRPr/>
            </a:pPr>
            <a:r>
              <a:rPr kumimoji="0" lang="en-US" sz="260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Light" panose="02000403000000020004" pitchFamily="2" charset="0"/>
                <a:ea typeface="Helvetica Neue Light" panose="02000403000000020004" pitchFamily="2" charset="0"/>
                <a:cs typeface="Calibri"/>
              </a:rPr>
              <a:t>What if P1 did W(x)a and then W(x)b? </a:t>
            </a:r>
          </a:p>
        </p:txBody>
      </p:sp>
    </p:spTree>
    <p:extLst>
      <p:ext uri="{BB962C8B-B14F-4D97-AF65-F5344CB8AC3E}">
        <p14:creationId xmlns:p14="http://schemas.microsoft.com/office/powerpoint/2010/main" val="1841679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D6AB4C-0BDB-1B7D-E65D-A6D102716F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780AC-C00F-AAC4-BFDA-F0ED7749A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 sequential consistency?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93F5E-57EA-6B55-D041-DC828B699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3F30E-6358-1E30-F35F-860DBFA86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UVA CS4740 Fall '24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A845F-2AC9-A954-D4E0-1DE411363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554B6832-10EE-8B7B-D3E7-6991F9F7C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20738" t="47885" r="19241" b="42447"/>
          <a:stretch>
            <a:fillRect/>
          </a:stretch>
        </p:blipFill>
        <p:spPr bwMode="auto">
          <a:xfrm>
            <a:off x="0" y="1303739"/>
            <a:ext cx="9144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146">
            <a:extLst>
              <a:ext uri="{FF2B5EF4-FFF2-40B4-BE49-F238E27FC236}">
                <a16:creationId xmlns:a16="http://schemas.microsoft.com/office/drawing/2014/main" id="{BD2B1724-76A8-CC16-EA66-A0218AE80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6032" y="3166698"/>
            <a:ext cx="1981200" cy="804041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spcBef>
                <a:spcPct val="20000"/>
              </a:spcBef>
            </a:pPr>
            <a:r>
              <a:rPr lang="en-US" sz="9000" dirty="0">
                <a:solidFill>
                  <a:srgbClr val="008000"/>
                </a:solidFill>
                <a:latin typeface="Comic Sans MS" pitchFamily="66" charset="0"/>
                <a:sym typeface="Wingdings"/>
              </a:rPr>
              <a:t></a:t>
            </a:r>
            <a:endParaRPr lang="en-US" sz="9000" b="1" dirty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8" name="Rounded Rectangle 146">
            <a:extLst>
              <a:ext uri="{FF2B5EF4-FFF2-40B4-BE49-F238E27FC236}">
                <a16:creationId xmlns:a16="http://schemas.microsoft.com/office/drawing/2014/main" id="{4B861515-376A-3278-58F7-F9ECC081D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0305" y="2861898"/>
            <a:ext cx="2296886" cy="1108841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spcBef>
                <a:spcPct val="20000"/>
              </a:spcBef>
            </a:pPr>
            <a:r>
              <a:rPr lang="en-US" sz="9000" dirty="0" err="1">
                <a:solidFill>
                  <a:srgbClr val="FF0000"/>
                </a:solidFill>
                <a:latin typeface="Comic Sans MS" pitchFamily="66" charset="0"/>
              </a:rPr>
              <a:t>x</a:t>
            </a:r>
            <a:endParaRPr lang="en-US" sz="9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1491E59-E716-69EF-38AB-9C520E397C3A}"/>
              </a:ext>
            </a:extLst>
          </p:cNvPr>
          <p:cNvSpPr txBox="1">
            <a:spLocks noChangeArrowheads="1"/>
          </p:cNvSpPr>
          <p:nvPr/>
        </p:nvSpPr>
        <p:spPr>
          <a:xfrm>
            <a:off x="628650" y="3970739"/>
            <a:ext cx="8018961" cy="28026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Arial" charset="0"/>
              <a:buChar char="•"/>
              <a:tabLst/>
              <a:defRPr/>
            </a:pPr>
            <a:r>
              <a:rPr lang="en-US" sz="2600" dirty="0">
                <a:latin typeface="Helvetica Neue Light" panose="02000403000000020004" pitchFamily="2" charset="0"/>
                <a:ea typeface="Helvetica Neue Light" panose="02000403000000020004" pitchFamily="2" charset="0"/>
                <a:cs typeface="Calibri"/>
              </a:rPr>
              <a:t>Why?  Because P3 and P4 </a:t>
            </a:r>
            <a:r>
              <a:rPr kumimoji="0" lang="en-US" sz="260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Light" panose="02000403000000020004" pitchFamily="2" charset="0"/>
                <a:ea typeface="Helvetica Neue Light" panose="02000403000000020004" pitchFamily="2" charset="0"/>
                <a:cs typeface="Calibri"/>
              </a:rPr>
              <a:t>don’t agree on order of ops. Doesn’t matter when events took place on diff machine, as long as </a:t>
            </a:r>
            <a:r>
              <a:rPr kumimoji="0" lang="en-US" sz="260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Light" panose="02000403000000020004" pitchFamily="2" charset="0"/>
                <a:ea typeface="Helvetica Neue Light" panose="02000403000000020004" pitchFamily="2" charset="0"/>
                <a:cs typeface="Calibri"/>
              </a:rPr>
              <a:t>proc’s</a:t>
            </a:r>
            <a:r>
              <a:rPr kumimoji="0" lang="en-US" sz="260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Light" panose="02000403000000020004" pitchFamily="2" charset="0"/>
                <a:ea typeface="Helvetica Neue Light" panose="02000403000000020004" pitchFamily="2" charset="0"/>
                <a:cs typeface="Calibri"/>
              </a:rPr>
              <a:t> AGREE on order. 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Arial" charset="0"/>
              <a:buChar char="•"/>
              <a:tabLst/>
              <a:defRPr/>
            </a:pPr>
            <a:r>
              <a:rPr kumimoji="0" lang="en-US" sz="260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Light" panose="02000403000000020004" pitchFamily="2" charset="0"/>
                <a:ea typeface="Helvetica Neue Light" panose="02000403000000020004" pitchFamily="2" charset="0"/>
                <a:cs typeface="Calibri"/>
              </a:rPr>
              <a:t>What if P1 did W(x)a and then W(x)b? </a:t>
            </a:r>
          </a:p>
          <a:p>
            <a:pPr marL="914400" lvl="1" indent="-457200" algn="l" fontAlgn="auto">
              <a:spcBef>
                <a:spcPts val="8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.HelveticaNeueDeskInterface-Regular" charset="-120"/>
              <a:buChar char="-"/>
              <a:defRPr/>
            </a:pPr>
            <a:r>
              <a:rPr kumimoji="0" lang="en-US" sz="240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Light" panose="02000403000000020004" pitchFamily="2" charset="0"/>
                <a:ea typeface="Helvetica Neue Light" panose="02000403000000020004" pitchFamily="2" charset="0"/>
                <a:cs typeface="Calibri"/>
              </a:rPr>
              <a:t>Neither valid, as (a) doesn’t preserve local ordering</a:t>
            </a:r>
            <a:endParaRPr kumimoji="0" lang="en-US" sz="24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Neue Light" panose="02000403000000020004" pitchFamily="2" charset="0"/>
              <a:ea typeface="Helvetica Neue Light" panose="02000403000000020004" pitchFamily="2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2955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1480963"/>
            <a:ext cx="8108343" cy="3827017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sz="2800" dirty="0"/>
              <a:t>Fault-tolerance / durability:  </a:t>
            </a:r>
          </a:p>
          <a:p>
            <a:pPr lvl="1"/>
            <a:r>
              <a:rPr lang="en-US" sz="2800" b="1" dirty="0">
                <a:solidFill>
                  <a:srgbClr val="0070C0"/>
                </a:solidFill>
              </a:rPr>
              <a:t>Don’t lose </a:t>
            </a:r>
            <a:r>
              <a:rPr lang="en-US" sz="2800" dirty="0"/>
              <a:t>operations</a:t>
            </a:r>
          </a:p>
          <a:p>
            <a:endParaRPr lang="en-US" dirty="0"/>
          </a:p>
          <a:p>
            <a:endParaRPr lang="en-US" dirty="0"/>
          </a:p>
          <a:p>
            <a:pPr marL="0" indent="0" eaLnBrk="1" hangingPunct="1">
              <a:buNone/>
            </a:pPr>
            <a:r>
              <a:rPr lang="en-US" sz="2800" dirty="0"/>
              <a:t>Consistency:  </a:t>
            </a:r>
          </a:p>
          <a:p>
            <a:pPr lvl="1"/>
            <a:r>
              <a:rPr lang="en-US" sz="2800" b="1" dirty="0">
                <a:solidFill>
                  <a:srgbClr val="FF0000"/>
                </a:solidFill>
              </a:rPr>
              <a:t>Ordering</a:t>
            </a:r>
            <a:r>
              <a:rPr lang="en-US" sz="2800" dirty="0"/>
              <a:t> between (visible) operations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 tolerance vs. Consistency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6E4002-FF77-E145-998F-FDF69A53C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UVA CS4740 Fall '24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033F1F-CCC8-A144-B0CC-53D1C124B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0" name="Date Placeholder 89">
            <a:extLst>
              <a:ext uri="{FF2B5EF4-FFF2-40B4-BE49-F238E27FC236}">
                <a16:creationId xmlns:a16="http://schemas.microsoft.com/office/drawing/2014/main" id="{CAB81CF4-6E47-E84B-904D-30B52C29D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0242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4154" y="2967409"/>
            <a:ext cx="238078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Linearizability</a:t>
            </a:r>
            <a:endParaRPr lang="en-US" sz="26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35364" y="2967409"/>
            <a:ext cx="155363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Eventual</a:t>
            </a:r>
          </a:p>
        </p:txBody>
      </p:sp>
      <p:sp>
        <p:nvSpPr>
          <p:cNvPr id="10" name="Left-Right Arrow 9"/>
          <p:cNvSpPr/>
          <p:nvPr/>
        </p:nvSpPr>
        <p:spPr>
          <a:xfrm>
            <a:off x="1133823" y="3501662"/>
            <a:ext cx="6876355" cy="562708"/>
          </a:xfrm>
          <a:prstGeom prst="leftRightArrow">
            <a:avLst>
              <a:gd name="adj1" fmla="val 50000"/>
              <a:gd name="adj2" fmla="val 7500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35471" y="1684619"/>
            <a:ext cx="46442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Consistency models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49079" y="4107343"/>
            <a:ext cx="186140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Sequential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72034" y="2904691"/>
            <a:ext cx="14462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Causal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4602BE0-097C-A241-8700-A9947235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UVA CS4740 Fall '24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299738-8C00-1C49-86D9-459F9A704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</a:p>
        </p:txBody>
      </p:sp>
    </p:spTree>
    <p:extLst>
      <p:ext uri="{BB962C8B-B14F-4D97-AF65-F5344CB8AC3E}">
        <p14:creationId xmlns:p14="http://schemas.microsoft.com/office/powerpoint/2010/main" val="42891323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BC0BB-E35C-E849-937E-C0E6443CF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 use of logical clocks (</a:t>
            </a:r>
            <a:r>
              <a:rPr lang="en-US" dirty="0" err="1"/>
              <a:t>lec</a:t>
            </a:r>
            <a:r>
              <a:rPr lang="en-US" dirty="0"/>
              <a:t> 8?)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A3B61-0BEB-6B48-8EC1-C9AADAD4F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577131"/>
            <a:ext cx="8203623" cy="4790114"/>
          </a:xfrm>
        </p:spPr>
        <p:txBody>
          <a:bodyPr/>
          <a:lstStyle/>
          <a:p>
            <a:r>
              <a:rPr lang="en-US" sz="2600" spc="-150" dirty="0" err="1"/>
              <a:t>Lamport</a:t>
            </a:r>
            <a:r>
              <a:rPr lang="en-US" sz="2600" spc="-150" dirty="0"/>
              <a:t> clocks:   C(a) &lt; C(z)	Conclusion:  </a:t>
            </a:r>
            <a:r>
              <a:rPr lang="en-US" sz="2600" b="1" spc="-150" dirty="0">
                <a:solidFill>
                  <a:srgbClr val="C00000"/>
                </a:solidFill>
              </a:rPr>
              <a:t>None</a:t>
            </a:r>
          </a:p>
          <a:p>
            <a:r>
              <a:rPr lang="en-US" sz="2600" spc="-150" dirty="0"/>
              <a:t>Vector clocks:       V(a) &lt; V(z)	Conclusion:  </a:t>
            </a:r>
            <a:r>
              <a:rPr lang="en-US" sz="2600" b="1" spc="-150" dirty="0">
                <a:solidFill>
                  <a:srgbClr val="C00000"/>
                </a:solidFill>
              </a:rPr>
              <a:t>a </a:t>
            </a:r>
            <a:r>
              <a:rPr lang="en-US" sz="2600" b="1" spc="-150" dirty="0">
                <a:solidFill>
                  <a:srgbClr val="C00000"/>
                </a:solidFill>
                <a:sym typeface="Wingdings"/>
              </a:rPr>
              <a:t>→ … → z</a:t>
            </a:r>
            <a:endParaRPr lang="en-US" sz="2600" b="1" spc="-150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endParaRPr lang="en-US" sz="2600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B5A336-360C-5048-B8ED-16459D7BD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UVA CS4740 Fall '24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A6B575-763B-CC45-AB87-8907CAE69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BCB24D-9B09-8640-84B8-89D2EA334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5438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BC0BB-E35C-E849-937E-C0E6443CF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 use of logical clocks (</a:t>
            </a:r>
            <a:r>
              <a:rPr lang="en-US" dirty="0" err="1"/>
              <a:t>lec</a:t>
            </a:r>
            <a:r>
              <a:rPr lang="en-US" dirty="0"/>
              <a:t> 8?)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A3B61-0BEB-6B48-8EC1-C9AADAD4F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577131"/>
            <a:ext cx="8120495" cy="4790114"/>
          </a:xfrm>
        </p:spPr>
        <p:txBody>
          <a:bodyPr/>
          <a:lstStyle/>
          <a:p>
            <a:r>
              <a:rPr lang="en-US" sz="2600" spc="-150" dirty="0" err="1"/>
              <a:t>Lamport</a:t>
            </a:r>
            <a:r>
              <a:rPr lang="en-US" sz="2600" spc="-150" dirty="0"/>
              <a:t> clocks:   C(a) &lt; C(z)	Conclusion:  </a:t>
            </a:r>
            <a:r>
              <a:rPr lang="en-US" sz="2600" b="1" spc="-150" dirty="0">
                <a:solidFill>
                  <a:srgbClr val="C00000"/>
                </a:solidFill>
              </a:rPr>
              <a:t>None</a:t>
            </a:r>
          </a:p>
          <a:p>
            <a:r>
              <a:rPr lang="en-US" sz="2600" spc="-150" dirty="0"/>
              <a:t>Vector clocks:       V(a) &lt; V(z)	Conclusion:  </a:t>
            </a:r>
            <a:r>
              <a:rPr lang="en-US" sz="2600" b="1" spc="-150" dirty="0">
                <a:solidFill>
                  <a:srgbClr val="C00000"/>
                </a:solidFill>
              </a:rPr>
              <a:t>a </a:t>
            </a:r>
            <a:r>
              <a:rPr lang="en-US" sz="2600" b="1" spc="-150" dirty="0">
                <a:solidFill>
                  <a:srgbClr val="C00000"/>
                </a:solidFill>
                <a:sym typeface="Wingdings"/>
              </a:rPr>
              <a:t>→ … → z</a:t>
            </a:r>
            <a:endParaRPr lang="en-US" sz="2600" b="1" spc="-150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dirty="0"/>
              <a:t>Distributed bulletin board application</a:t>
            </a:r>
          </a:p>
          <a:p>
            <a:pPr lvl="1"/>
            <a:r>
              <a:rPr lang="en-US" dirty="0"/>
              <a:t>Each post gets sent to all other users</a:t>
            </a:r>
          </a:p>
          <a:p>
            <a:pPr lvl="1"/>
            <a:r>
              <a:rPr lang="en-US" dirty="0"/>
              <a:t>Consistency goal:  No user to see reply before the corresponding original message post</a:t>
            </a:r>
          </a:p>
          <a:p>
            <a:pPr lvl="1"/>
            <a:r>
              <a:rPr lang="en-US" dirty="0"/>
              <a:t>Conclusion:  Deliver message only </a:t>
            </a:r>
            <a:r>
              <a:rPr lang="en-US" b="1" dirty="0"/>
              <a:t>after</a:t>
            </a:r>
            <a:r>
              <a:rPr lang="en-US" dirty="0"/>
              <a:t> all messages that </a:t>
            </a:r>
            <a:r>
              <a:rPr lang="en-US" b="1" dirty="0"/>
              <a:t>causally precede</a:t>
            </a:r>
            <a:r>
              <a:rPr lang="en-US" dirty="0"/>
              <a:t> it have been delivered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B5A336-360C-5048-B8ED-16459D7BD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UVA CS4740 Fall '24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A6B575-763B-CC45-AB87-8907CAE69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07401F-9361-AB42-AA03-89B46BD13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0394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Causal consistency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F98A7-ED90-1B47-BAC0-D5E0FDF1B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3A8F31B-0524-384E-9086-D31CBE31B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UVA CS4740 Fall '24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6F435-4BCF-B647-B024-7E209DFDF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4CB160-B4E7-FE49-98AC-981D11B03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8320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Causal consistency</a:t>
            </a:r>
          </a:p>
        </p:txBody>
      </p:sp>
      <p:sp>
        <p:nvSpPr>
          <p:cNvPr id="491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0219" y="1565565"/>
            <a:ext cx="5309525" cy="4876800"/>
          </a:xfrm>
        </p:spPr>
        <p:txBody>
          <a:bodyPr>
            <a:noAutofit/>
          </a:bodyPr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Writes that are </a:t>
            </a:r>
            <a:r>
              <a:rPr lang="en-US" sz="2800" b="1" i="1" dirty="0">
                <a:solidFill>
                  <a:srgbClr val="FF0000"/>
                </a:solidFill>
              </a:rPr>
              <a:t>potentially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causally related must be seen by all machines in same order.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7C0C8E5-B28C-8B4A-9B6C-8457D57D4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UVA CS4740 Fall '24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8C7114-BF2E-FB46-90ED-71C2692EB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78EF49-6F0C-814F-97EF-79495685B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8409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Causal consistency</a:t>
            </a:r>
          </a:p>
        </p:txBody>
      </p:sp>
      <p:sp>
        <p:nvSpPr>
          <p:cNvPr id="491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0219" y="1565565"/>
            <a:ext cx="5309525" cy="4876800"/>
          </a:xfrm>
        </p:spPr>
        <p:txBody>
          <a:bodyPr>
            <a:noAutofit/>
          </a:bodyPr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Writes that are </a:t>
            </a:r>
            <a:r>
              <a:rPr lang="en-US" sz="2800" b="1" i="1" dirty="0">
                <a:solidFill>
                  <a:srgbClr val="FF0000"/>
                </a:solidFill>
              </a:rPr>
              <a:t>potentially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causally related must be seen by all machines in same order. </a:t>
            </a:r>
          </a:p>
          <a:p>
            <a:pPr marL="514350" indent="-514350" eaLnBrk="1" hangingPunct="1">
              <a:buFont typeface="+mj-lt"/>
              <a:buAutoNum type="arabicPeriod"/>
            </a:pPr>
            <a:endParaRPr lang="en-US" sz="2800" dirty="0">
              <a:solidFill>
                <a:schemeClr val="tx1"/>
              </a:solidFill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Concurrent writes may be seen in a different order on different machines.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2B3F918-9762-D045-A4B8-25E4A021D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UVA CS4740 Fall '24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7342A0-516C-634C-A573-12C201EC9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497301-9360-DA49-933E-496E6AF65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98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Causal consistency</a:t>
            </a:r>
          </a:p>
        </p:txBody>
      </p:sp>
      <p:sp>
        <p:nvSpPr>
          <p:cNvPr id="491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0219" y="1565565"/>
            <a:ext cx="5309525" cy="4876800"/>
          </a:xfrm>
        </p:spPr>
        <p:txBody>
          <a:bodyPr>
            <a:noAutofit/>
          </a:bodyPr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Writes that are </a:t>
            </a:r>
            <a:r>
              <a:rPr lang="en-US" sz="2800" b="1" i="1" dirty="0">
                <a:solidFill>
                  <a:srgbClr val="FF0000"/>
                </a:solidFill>
              </a:rPr>
              <a:t>potentially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causally related must be seen by all machines in same order. </a:t>
            </a:r>
          </a:p>
          <a:p>
            <a:pPr marL="514350" indent="-514350" eaLnBrk="1" hangingPunct="1">
              <a:buFont typeface="+mj-lt"/>
              <a:buAutoNum type="arabicPeriod"/>
            </a:pPr>
            <a:endParaRPr lang="en-US" sz="2800" dirty="0">
              <a:solidFill>
                <a:schemeClr val="tx1"/>
              </a:solidFill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Concurrent writes may be seen in a different order on different machines.</a:t>
            </a:r>
            <a:endParaRPr lang="en-US" dirty="0"/>
          </a:p>
          <a:p>
            <a:pPr eaLnBrk="1" hangingPunct="1"/>
            <a:endParaRPr lang="en-US" sz="2400" dirty="0"/>
          </a:p>
          <a:p>
            <a:pPr marL="0" indent="0" eaLnBrk="1" hangingPunct="1">
              <a:buNone/>
            </a:pPr>
            <a:r>
              <a:rPr lang="en-US" sz="2400" b="1" dirty="0">
                <a:solidFill>
                  <a:srgbClr val="FF0000"/>
                </a:solidFill>
              </a:rPr>
              <a:t>Concurrent: Ops not causally related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C233B5D-01A9-4E43-AF09-55AA36727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UVA CS4740 Fall '24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731631-E2C1-8B45-8648-D1F9D44B9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575AF4-DAF3-AD4A-BA3C-8BDCBB6D7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4472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Causal consistency</a:t>
            </a:r>
          </a:p>
        </p:txBody>
      </p:sp>
      <p:sp>
        <p:nvSpPr>
          <p:cNvPr id="491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0219" y="1565565"/>
            <a:ext cx="5309525" cy="4876800"/>
          </a:xfrm>
        </p:spPr>
        <p:txBody>
          <a:bodyPr>
            <a:noAutofit/>
          </a:bodyPr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Writes that are </a:t>
            </a:r>
            <a:r>
              <a:rPr lang="en-US" sz="2800" b="1" i="1" dirty="0">
                <a:solidFill>
                  <a:srgbClr val="FF0000"/>
                </a:solidFill>
              </a:rPr>
              <a:t>potentially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causally related must be seen by all machines in same order. </a:t>
            </a:r>
          </a:p>
          <a:p>
            <a:pPr marL="514350" indent="-514350" eaLnBrk="1" hangingPunct="1">
              <a:buFont typeface="+mj-lt"/>
              <a:buAutoNum type="arabicPeriod"/>
            </a:pPr>
            <a:endParaRPr lang="en-US" sz="2800" dirty="0">
              <a:solidFill>
                <a:schemeClr val="tx1"/>
              </a:solidFill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Concurrent writes may be seen in a different order on different machines.</a:t>
            </a:r>
            <a:endParaRPr lang="en-US" dirty="0"/>
          </a:p>
          <a:p>
            <a:pPr eaLnBrk="1" hangingPunct="1"/>
            <a:endParaRPr lang="en-US" sz="2400" dirty="0"/>
          </a:p>
          <a:p>
            <a:pPr marL="0" indent="0" eaLnBrk="1" hangingPunct="1">
              <a:buNone/>
            </a:pPr>
            <a:r>
              <a:rPr lang="en-US" sz="2400" b="1" dirty="0">
                <a:solidFill>
                  <a:srgbClr val="FF0000"/>
                </a:solidFill>
              </a:rPr>
              <a:t>Concurrent: Ops not causally related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2A40BAB-B5F9-FD40-8535-BC64B10C913F}"/>
              </a:ext>
            </a:extLst>
          </p:cNvPr>
          <p:cNvCxnSpPr>
            <a:stCxn id="10" idx="2"/>
          </p:cNvCxnSpPr>
          <p:nvPr/>
        </p:nvCxnSpPr>
        <p:spPr>
          <a:xfrm>
            <a:off x="6139428" y="2291196"/>
            <a:ext cx="2389" cy="326631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FD9F7A5-6811-BD4A-BD24-58A1252591BB}"/>
              </a:ext>
            </a:extLst>
          </p:cNvPr>
          <p:cNvCxnSpPr>
            <a:stCxn id="15" idx="2"/>
          </p:cNvCxnSpPr>
          <p:nvPr/>
        </p:nvCxnSpPr>
        <p:spPr>
          <a:xfrm flipH="1">
            <a:off x="7177241" y="2310423"/>
            <a:ext cx="1966" cy="3247083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9A6473D-EF75-B846-BC73-4EAC2D06CA5C}"/>
              </a:ext>
            </a:extLst>
          </p:cNvPr>
          <p:cNvCxnSpPr>
            <a:stCxn id="20" idx="2"/>
          </p:cNvCxnSpPr>
          <p:nvPr/>
        </p:nvCxnSpPr>
        <p:spPr>
          <a:xfrm>
            <a:off x="8216200" y="2308106"/>
            <a:ext cx="3187" cy="324940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Process 6">
            <a:extLst>
              <a:ext uri="{FF2B5EF4-FFF2-40B4-BE49-F238E27FC236}">
                <a16:creationId xmlns:a16="http://schemas.microsoft.com/office/drawing/2014/main" id="{C16162D6-BD85-5A4B-8F11-7A36A9655820}"/>
              </a:ext>
            </a:extLst>
          </p:cNvPr>
          <p:cNvSpPr/>
          <p:nvPr/>
        </p:nvSpPr>
        <p:spPr>
          <a:xfrm>
            <a:off x="5848698" y="1709737"/>
            <a:ext cx="581459" cy="581459"/>
          </a:xfrm>
          <a:prstGeom prst="flowChartProcess">
            <a:avLst/>
          </a:prstGeom>
          <a:solidFill>
            <a:srgbClr val="C7DAF2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9ACCE9D-5C94-C846-A712-1B366DBFB482}"/>
              </a:ext>
            </a:extLst>
          </p:cNvPr>
          <p:cNvSpPr/>
          <p:nvPr/>
        </p:nvSpPr>
        <p:spPr>
          <a:xfrm>
            <a:off x="6070668" y="2550011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06CFC28-E01C-FB4D-BE0E-63F92674B60A}"/>
              </a:ext>
            </a:extLst>
          </p:cNvPr>
          <p:cNvSpPr/>
          <p:nvPr/>
        </p:nvSpPr>
        <p:spPr>
          <a:xfrm>
            <a:off x="6070668" y="2960618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2B2B19-13C9-A34F-A07A-C765D72D1B4D}"/>
              </a:ext>
            </a:extLst>
          </p:cNvPr>
          <p:cNvSpPr txBox="1"/>
          <p:nvPr/>
        </p:nvSpPr>
        <p:spPr>
          <a:xfrm>
            <a:off x="5734841" y="234634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22F4B7-0424-F044-A55D-9DA502617385}"/>
              </a:ext>
            </a:extLst>
          </p:cNvPr>
          <p:cNvSpPr txBox="1"/>
          <p:nvPr/>
        </p:nvSpPr>
        <p:spPr>
          <a:xfrm>
            <a:off x="5727261" y="2800199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C1946BE-FAC2-1548-A21E-B25A1B032E68}"/>
              </a:ext>
            </a:extLst>
          </p:cNvPr>
          <p:cNvSpPr/>
          <p:nvPr/>
        </p:nvSpPr>
        <p:spPr>
          <a:xfrm>
            <a:off x="7122335" y="375371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8D0C2E-AEF9-3A41-A282-56AB4694FA96}"/>
              </a:ext>
            </a:extLst>
          </p:cNvPr>
          <p:cNvSpPr txBox="1"/>
          <p:nvPr/>
        </p:nvSpPr>
        <p:spPr>
          <a:xfrm flipH="1">
            <a:off x="7237832" y="3560421"/>
            <a:ext cx="339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d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3D0B54E-5AA8-264E-8BF9-C3AE7A3679F5}"/>
              </a:ext>
            </a:extLst>
          </p:cNvPr>
          <p:cNvCxnSpPr>
            <a:stCxn id="9" idx="5"/>
            <a:endCxn id="12" idx="1"/>
          </p:cNvCxnSpPr>
          <p:nvPr/>
        </p:nvCxnSpPr>
        <p:spPr>
          <a:xfrm>
            <a:off x="6188049" y="3077999"/>
            <a:ext cx="954425" cy="695853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Process 14">
            <a:extLst>
              <a:ext uri="{FF2B5EF4-FFF2-40B4-BE49-F238E27FC236}">
                <a16:creationId xmlns:a16="http://schemas.microsoft.com/office/drawing/2014/main" id="{6F9C2D93-E1D0-514E-9DCA-4F7390F1D0D4}"/>
              </a:ext>
            </a:extLst>
          </p:cNvPr>
          <p:cNvSpPr/>
          <p:nvPr/>
        </p:nvSpPr>
        <p:spPr>
          <a:xfrm>
            <a:off x="6887319" y="1726647"/>
            <a:ext cx="583776" cy="583776"/>
          </a:xfrm>
          <a:prstGeom prst="flowChartProcess">
            <a:avLst/>
          </a:prstGeom>
          <a:solidFill>
            <a:srgbClr val="C7DAF2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P2</a:t>
            </a:r>
          </a:p>
        </p:txBody>
      </p:sp>
      <p:sp>
        <p:nvSpPr>
          <p:cNvPr id="16" name="Process 15">
            <a:extLst>
              <a:ext uri="{FF2B5EF4-FFF2-40B4-BE49-F238E27FC236}">
                <a16:creationId xmlns:a16="http://schemas.microsoft.com/office/drawing/2014/main" id="{AC3A5604-DC54-A646-8A5F-0CFD7B813BE8}"/>
              </a:ext>
            </a:extLst>
          </p:cNvPr>
          <p:cNvSpPr/>
          <p:nvPr/>
        </p:nvSpPr>
        <p:spPr>
          <a:xfrm>
            <a:off x="7925470" y="1726647"/>
            <a:ext cx="581459" cy="581459"/>
          </a:xfrm>
          <a:prstGeom prst="flowChartProcess">
            <a:avLst/>
          </a:prstGeom>
          <a:solidFill>
            <a:srgbClr val="C7DAF2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CDF871-B67B-DA4E-9644-43EEF7E25A74}"/>
              </a:ext>
            </a:extLst>
          </p:cNvPr>
          <p:cNvSpPr txBox="1"/>
          <p:nvPr/>
        </p:nvSpPr>
        <p:spPr>
          <a:xfrm>
            <a:off x="6711075" y="5764959"/>
            <a:ext cx="1560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Physical time ↓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EF9B56B-9737-0247-855B-519D292823FC}"/>
              </a:ext>
            </a:extLst>
          </p:cNvPr>
          <p:cNvSpPr/>
          <p:nvPr/>
        </p:nvSpPr>
        <p:spPr>
          <a:xfrm>
            <a:off x="7108480" y="4103118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1F4571-1AA4-A04A-B645-69117F28DAD6}"/>
              </a:ext>
            </a:extLst>
          </p:cNvPr>
          <p:cNvSpPr/>
          <p:nvPr/>
        </p:nvSpPr>
        <p:spPr>
          <a:xfrm>
            <a:off x="8145870" y="4418491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C379F88-918D-4849-9E93-8CC3A818E004}"/>
              </a:ext>
            </a:extLst>
          </p:cNvPr>
          <p:cNvSpPr/>
          <p:nvPr/>
        </p:nvSpPr>
        <p:spPr>
          <a:xfrm>
            <a:off x="8145870" y="275919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2E4DAD9-D1E5-0C46-8BC8-C731DF7E3F64}"/>
              </a:ext>
            </a:extLst>
          </p:cNvPr>
          <p:cNvSpPr txBox="1"/>
          <p:nvPr/>
        </p:nvSpPr>
        <p:spPr>
          <a:xfrm>
            <a:off x="7844005" y="2570142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f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93A66E0-4D5F-FC42-A4BC-5C801B83DC72}"/>
              </a:ext>
            </a:extLst>
          </p:cNvPr>
          <p:cNvSpPr txBox="1"/>
          <p:nvPr/>
        </p:nvSpPr>
        <p:spPr>
          <a:xfrm>
            <a:off x="7851297" y="449692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g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73C39E2-F028-C44C-8787-28E7AAA69904}"/>
              </a:ext>
            </a:extLst>
          </p:cNvPr>
          <p:cNvCxnSpPr>
            <a:stCxn id="22" idx="6"/>
          </p:cNvCxnSpPr>
          <p:nvPr/>
        </p:nvCxnSpPr>
        <p:spPr>
          <a:xfrm>
            <a:off x="7246000" y="4171878"/>
            <a:ext cx="899870" cy="315373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5C446690-28AB-9D47-B7F4-CA7082299E63}"/>
              </a:ext>
            </a:extLst>
          </p:cNvPr>
          <p:cNvSpPr/>
          <p:nvPr/>
        </p:nvSpPr>
        <p:spPr>
          <a:xfrm>
            <a:off x="7136188" y="3365786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5C0970F-AEB5-BA48-B8C3-49FFE999BDD5}"/>
              </a:ext>
            </a:extLst>
          </p:cNvPr>
          <p:cNvSpPr txBox="1"/>
          <p:nvPr/>
        </p:nvSpPr>
        <p:spPr>
          <a:xfrm flipH="1">
            <a:off x="7237830" y="3144784"/>
            <a:ext cx="339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c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0930CCA-428B-8544-A351-6252F7E9B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UVA CS4740 Fall '24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C3549D-C981-D94A-9AD0-9F5558AF7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27" name="Date Placeholder 26">
            <a:extLst>
              <a:ext uri="{FF2B5EF4-FFF2-40B4-BE49-F238E27FC236}">
                <a16:creationId xmlns:a16="http://schemas.microsoft.com/office/drawing/2014/main" id="{8B545E56-B9E6-5149-BB0D-EAB072F7D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8B89A3B-9C8A-5C4A-AB99-FBBA2DA39D48}"/>
              </a:ext>
            </a:extLst>
          </p:cNvPr>
          <p:cNvSpPr txBox="1"/>
          <p:nvPr/>
        </p:nvSpPr>
        <p:spPr>
          <a:xfrm>
            <a:off x="6734634" y="3918943"/>
            <a:ext cx="957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42873917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Causal consistency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223038" y="1782066"/>
          <a:ext cx="1648724" cy="4109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8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Operations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a,</a:t>
                      </a:r>
                      <a:r>
                        <a:rPr lang="en-US" baseline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b</a:t>
                      </a:r>
                      <a:endParaRPr lang="en-US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b, 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c, 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e, 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e, 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a, 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a, 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2886461" y="1782066"/>
          <a:ext cx="1648724" cy="4109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8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Concurrent?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8" name="Rectangle 27"/>
          <p:cNvSpPr/>
          <p:nvPr/>
        </p:nvSpPr>
        <p:spPr>
          <a:xfrm>
            <a:off x="2871489" y="2291196"/>
            <a:ext cx="1663423" cy="51680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871489" y="2805592"/>
            <a:ext cx="1663423" cy="51680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871489" y="3319988"/>
            <a:ext cx="1663423" cy="51680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871489" y="3834384"/>
            <a:ext cx="1663423" cy="51680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871489" y="4348780"/>
            <a:ext cx="1663423" cy="51680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871489" y="4863176"/>
            <a:ext cx="1663423" cy="51680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871489" y="5377570"/>
            <a:ext cx="1663423" cy="51680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93FD62E-863B-B94E-B2EE-B42F18769F59}"/>
              </a:ext>
            </a:extLst>
          </p:cNvPr>
          <p:cNvCxnSpPr>
            <a:stCxn id="46" idx="2"/>
          </p:cNvCxnSpPr>
          <p:nvPr/>
        </p:nvCxnSpPr>
        <p:spPr>
          <a:xfrm>
            <a:off x="6139428" y="2291196"/>
            <a:ext cx="2389" cy="326631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90679B5-DB1E-C447-9BD5-68B5BB2FA372}"/>
              </a:ext>
            </a:extLst>
          </p:cNvPr>
          <p:cNvCxnSpPr>
            <a:stCxn id="51" idx="2"/>
          </p:cNvCxnSpPr>
          <p:nvPr/>
        </p:nvCxnSpPr>
        <p:spPr>
          <a:xfrm flipH="1">
            <a:off x="7177241" y="2310423"/>
            <a:ext cx="1966" cy="3247083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F2636B6-50AB-9245-AD25-43593EC8C9DC}"/>
              </a:ext>
            </a:extLst>
          </p:cNvPr>
          <p:cNvCxnSpPr>
            <a:stCxn id="56" idx="2"/>
          </p:cNvCxnSpPr>
          <p:nvPr/>
        </p:nvCxnSpPr>
        <p:spPr>
          <a:xfrm>
            <a:off x="8216200" y="2308106"/>
            <a:ext cx="3187" cy="324940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Process 42">
            <a:extLst>
              <a:ext uri="{FF2B5EF4-FFF2-40B4-BE49-F238E27FC236}">
                <a16:creationId xmlns:a16="http://schemas.microsoft.com/office/drawing/2014/main" id="{F875725A-E276-7D42-9581-1D2792766A62}"/>
              </a:ext>
            </a:extLst>
          </p:cNvPr>
          <p:cNvSpPr/>
          <p:nvPr/>
        </p:nvSpPr>
        <p:spPr>
          <a:xfrm>
            <a:off x="5848698" y="1709737"/>
            <a:ext cx="581459" cy="581459"/>
          </a:xfrm>
          <a:prstGeom prst="flowChartProcess">
            <a:avLst/>
          </a:prstGeom>
          <a:solidFill>
            <a:srgbClr val="C7DAF2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P1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0E7C50A-0680-7842-BAA3-1E219FB12835}"/>
              </a:ext>
            </a:extLst>
          </p:cNvPr>
          <p:cNvSpPr/>
          <p:nvPr/>
        </p:nvSpPr>
        <p:spPr>
          <a:xfrm>
            <a:off x="6070668" y="2550011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8027AF9-0028-4741-AF3F-FB29AD5B6BDB}"/>
              </a:ext>
            </a:extLst>
          </p:cNvPr>
          <p:cNvSpPr/>
          <p:nvPr/>
        </p:nvSpPr>
        <p:spPr>
          <a:xfrm>
            <a:off x="6070668" y="2960618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B831748-7749-BF4B-9A39-6450499F9043}"/>
              </a:ext>
            </a:extLst>
          </p:cNvPr>
          <p:cNvSpPr txBox="1"/>
          <p:nvPr/>
        </p:nvSpPr>
        <p:spPr>
          <a:xfrm>
            <a:off x="5734841" y="234634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1698BA1-1833-854D-9DEF-34C101E1D3DD}"/>
              </a:ext>
            </a:extLst>
          </p:cNvPr>
          <p:cNvSpPr txBox="1"/>
          <p:nvPr/>
        </p:nvSpPr>
        <p:spPr>
          <a:xfrm>
            <a:off x="5727261" y="2800199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6C9C130A-507D-B547-B55E-CDF39DD52B56}"/>
              </a:ext>
            </a:extLst>
          </p:cNvPr>
          <p:cNvSpPr/>
          <p:nvPr/>
        </p:nvSpPr>
        <p:spPr>
          <a:xfrm>
            <a:off x="7122335" y="375371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DF73115-9A46-3A40-B7D6-E774BA63C4E8}"/>
              </a:ext>
            </a:extLst>
          </p:cNvPr>
          <p:cNvSpPr txBox="1"/>
          <p:nvPr/>
        </p:nvSpPr>
        <p:spPr>
          <a:xfrm flipH="1">
            <a:off x="7237832" y="3560421"/>
            <a:ext cx="339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d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412EAF5-ABA6-534B-9CB2-5CC36E78B368}"/>
              </a:ext>
            </a:extLst>
          </p:cNvPr>
          <p:cNvCxnSpPr>
            <a:stCxn id="45" idx="5"/>
            <a:endCxn id="48" idx="1"/>
          </p:cNvCxnSpPr>
          <p:nvPr/>
        </p:nvCxnSpPr>
        <p:spPr>
          <a:xfrm>
            <a:off x="6188049" y="3077999"/>
            <a:ext cx="954425" cy="695853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Process 50">
            <a:extLst>
              <a:ext uri="{FF2B5EF4-FFF2-40B4-BE49-F238E27FC236}">
                <a16:creationId xmlns:a16="http://schemas.microsoft.com/office/drawing/2014/main" id="{E61E51E4-B066-A543-A403-831B9FF7E02F}"/>
              </a:ext>
            </a:extLst>
          </p:cNvPr>
          <p:cNvSpPr/>
          <p:nvPr/>
        </p:nvSpPr>
        <p:spPr>
          <a:xfrm>
            <a:off x="6887319" y="1726647"/>
            <a:ext cx="583776" cy="583776"/>
          </a:xfrm>
          <a:prstGeom prst="flowChartProcess">
            <a:avLst/>
          </a:prstGeom>
          <a:solidFill>
            <a:srgbClr val="C7DAF2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P2</a:t>
            </a:r>
          </a:p>
        </p:txBody>
      </p:sp>
      <p:sp>
        <p:nvSpPr>
          <p:cNvPr id="52" name="Process 51">
            <a:extLst>
              <a:ext uri="{FF2B5EF4-FFF2-40B4-BE49-F238E27FC236}">
                <a16:creationId xmlns:a16="http://schemas.microsoft.com/office/drawing/2014/main" id="{8BA78B6F-A51D-6742-9628-2EFE457092CF}"/>
              </a:ext>
            </a:extLst>
          </p:cNvPr>
          <p:cNvSpPr/>
          <p:nvPr/>
        </p:nvSpPr>
        <p:spPr>
          <a:xfrm>
            <a:off x="7925470" y="1726647"/>
            <a:ext cx="581459" cy="581459"/>
          </a:xfrm>
          <a:prstGeom prst="flowChartProcess">
            <a:avLst/>
          </a:prstGeom>
          <a:solidFill>
            <a:srgbClr val="C7DAF2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892952F-E45F-D94A-AFC8-47AA8A369D76}"/>
              </a:ext>
            </a:extLst>
          </p:cNvPr>
          <p:cNvSpPr txBox="1"/>
          <p:nvPr/>
        </p:nvSpPr>
        <p:spPr>
          <a:xfrm>
            <a:off x="6711075" y="5764959"/>
            <a:ext cx="1560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Physical time ↓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17B153AF-67BE-9042-80A0-E92BDABE584A}"/>
              </a:ext>
            </a:extLst>
          </p:cNvPr>
          <p:cNvSpPr/>
          <p:nvPr/>
        </p:nvSpPr>
        <p:spPr>
          <a:xfrm>
            <a:off x="7108480" y="4103118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FC0BC7DF-28F0-1C4D-AAE3-2EEA70FA3E3B}"/>
              </a:ext>
            </a:extLst>
          </p:cNvPr>
          <p:cNvSpPr/>
          <p:nvPr/>
        </p:nvSpPr>
        <p:spPr>
          <a:xfrm>
            <a:off x="8145870" y="4418491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34219B14-9859-1843-AAC7-48737DF1C4D4}"/>
              </a:ext>
            </a:extLst>
          </p:cNvPr>
          <p:cNvSpPr/>
          <p:nvPr/>
        </p:nvSpPr>
        <p:spPr>
          <a:xfrm>
            <a:off x="8145870" y="275919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6D69B42-27B3-394F-9CDF-AAD5317F7439}"/>
              </a:ext>
            </a:extLst>
          </p:cNvPr>
          <p:cNvSpPr txBox="1"/>
          <p:nvPr/>
        </p:nvSpPr>
        <p:spPr>
          <a:xfrm>
            <a:off x="7844005" y="2570142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f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31D12AC-9165-594D-B4F5-34600AB57DE5}"/>
              </a:ext>
            </a:extLst>
          </p:cNvPr>
          <p:cNvSpPr txBox="1"/>
          <p:nvPr/>
        </p:nvSpPr>
        <p:spPr>
          <a:xfrm>
            <a:off x="7851297" y="449692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g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0A57EFC3-F6B7-B04F-B5FA-0F3EB2515F02}"/>
              </a:ext>
            </a:extLst>
          </p:cNvPr>
          <p:cNvCxnSpPr>
            <a:stCxn id="58" idx="6"/>
          </p:cNvCxnSpPr>
          <p:nvPr/>
        </p:nvCxnSpPr>
        <p:spPr>
          <a:xfrm>
            <a:off x="7246000" y="4171878"/>
            <a:ext cx="899870" cy="315373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A6BFEF3E-A4FD-EC4D-824E-AFA7F86D9FD5}"/>
              </a:ext>
            </a:extLst>
          </p:cNvPr>
          <p:cNvSpPr/>
          <p:nvPr/>
        </p:nvSpPr>
        <p:spPr>
          <a:xfrm>
            <a:off x="7136188" y="3365786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642799C-1D26-934D-9FE3-2FC76AAEC4F9}"/>
              </a:ext>
            </a:extLst>
          </p:cNvPr>
          <p:cNvSpPr txBox="1"/>
          <p:nvPr/>
        </p:nvSpPr>
        <p:spPr>
          <a:xfrm flipH="1">
            <a:off x="7237830" y="3144784"/>
            <a:ext cx="339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c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8A0203-7152-A14F-89FB-DFCEDB81B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UVA CS4740 Fall '24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1D7F60-3B39-594B-A75A-C3A6C4C0D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1C9801-FA57-D14B-903A-00D71E6A9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043470B-9543-894F-B74D-5B4839DEB8FF}"/>
              </a:ext>
            </a:extLst>
          </p:cNvPr>
          <p:cNvSpPr txBox="1"/>
          <p:nvPr/>
        </p:nvSpPr>
        <p:spPr>
          <a:xfrm>
            <a:off x="6734634" y="3918943"/>
            <a:ext cx="957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50310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Causal consistency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223038" y="1782066"/>
          <a:ext cx="1648724" cy="4109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8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Operations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a,</a:t>
                      </a:r>
                      <a:r>
                        <a:rPr lang="en-US" baseline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b</a:t>
                      </a:r>
                      <a:endParaRPr lang="en-US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b, 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c, 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e, 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e, 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a, 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a, 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2886461" y="1782066"/>
          <a:ext cx="1648724" cy="4109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8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Concurrent?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CFEDCAF-8504-FE46-A746-CACD2D72EE70}"/>
              </a:ext>
            </a:extLst>
          </p:cNvPr>
          <p:cNvCxnSpPr>
            <a:stCxn id="37" idx="2"/>
          </p:cNvCxnSpPr>
          <p:nvPr/>
        </p:nvCxnSpPr>
        <p:spPr>
          <a:xfrm>
            <a:off x="6139428" y="2291196"/>
            <a:ext cx="2389" cy="326631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54831-5BBC-AD4E-A58A-7C2F3006AB31}"/>
              </a:ext>
            </a:extLst>
          </p:cNvPr>
          <p:cNvCxnSpPr>
            <a:stCxn id="44" idx="2"/>
          </p:cNvCxnSpPr>
          <p:nvPr/>
        </p:nvCxnSpPr>
        <p:spPr>
          <a:xfrm flipH="1">
            <a:off x="7177241" y="2310423"/>
            <a:ext cx="1966" cy="3247083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3AB1353-4690-6C47-83F7-7F6A0B577209}"/>
              </a:ext>
            </a:extLst>
          </p:cNvPr>
          <p:cNvCxnSpPr>
            <a:stCxn id="49" idx="2"/>
          </p:cNvCxnSpPr>
          <p:nvPr/>
        </p:nvCxnSpPr>
        <p:spPr>
          <a:xfrm>
            <a:off x="8216200" y="2308106"/>
            <a:ext cx="3187" cy="324940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Process 33">
            <a:extLst>
              <a:ext uri="{FF2B5EF4-FFF2-40B4-BE49-F238E27FC236}">
                <a16:creationId xmlns:a16="http://schemas.microsoft.com/office/drawing/2014/main" id="{AF525EDD-E191-0444-9D23-61FBDAA04A97}"/>
              </a:ext>
            </a:extLst>
          </p:cNvPr>
          <p:cNvSpPr/>
          <p:nvPr/>
        </p:nvSpPr>
        <p:spPr>
          <a:xfrm>
            <a:off x="5848698" y="1709737"/>
            <a:ext cx="581459" cy="581459"/>
          </a:xfrm>
          <a:prstGeom prst="flowChartProcess">
            <a:avLst/>
          </a:prstGeom>
          <a:solidFill>
            <a:srgbClr val="C7DAF2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3A22636-DD47-CE47-8687-8A79117FF4DB}"/>
              </a:ext>
            </a:extLst>
          </p:cNvPr>
          <p:cNvSpPr/>
          <p:nvPr/>
        </p:nvSpPr>
        <p:spPr>
          <a:xfrm>
            <a:off x="6070668" y="2550011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CA1C208-627D-FB44-A435-8438E8062DCC}"/>
              </a:ext>
            </a:extLst>
          </p:cNvPr>
          <p:cNvSpPr/>
          <p:nvPr/>
        </p:nvSpPr>
        <p:spPr>
          <a:xfrm>
            <a:off x="6070668" y="2960618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0F4A136-FEA7-C741-9973-7C367677CBA7}"/>
              </a:ext>
            </a:extLst>
          </p:cNvPr>
          <p:cNvSpPr txBox="1"/>
          <p:nvPr/>
        </p:nvSpPr>
        <p:spPr>
          <a:xfrm>
            <a:off x="5734841" y="234634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3A6B980-F328-764E-9922-3183D0B4962F}"/>
              </a:ext>
            </a:extLst>
          </p:cNvPr>
          <p:cNvSpPr txBox="1"/>
          <p:nvPr/>
        </p:nvSpPr>
        <p:spPr>
          <a:xfrm>
            <a:off x="5727261" y="2800199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92059685-0503-CD49-A6DC-82F85100D6FA}"/>
              </a:ext>
            </a:extLst>
          </p:cNvPr>
          <p:cNvSpPr/>
          <p:nvPr/>
        </p:nvSpPr>
        <p:spPr>
          <a:xfrm>
            <a:off x="7122335" y="375371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EB465A6-8499-224C-A1A7-9106D1F81417}"/>
              </a:ext>
            </a:extLst>
          </p:cNvPr>
          <p:cNvSpPr txBox="1"/>
          <p:nvPr/>
        </p:nvSpPr>
        <p:spPr>
          <a:xfrm flipH="1">
            <a:off x="7237832" y="3560421"/>
            <a:ext cx="339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d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56613FE9-FD51-1443-943A-EDAE7162E90B}"/>
              </a:ext>
            </a:extLst>
          </p:cNvPr>
          <p:cNvCxnSpPr>
            <a:stCxn id="36" idx="5"/>
            <a:endCxn id="41" idx="1"/>
          </p:cNvCxnSpPr>
          <p:nvPr/>
        </p:nvCxnSpPr>
        <p:spPr>
          <a:xfrm>
            <a:off x="6188049" y="3077999"/>
            <a:ext cx="954425" cy="695853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Process 43">
            <a:extLst>
              <a:ext uri="{FF2B5EF4-FFF2-40B4-BE49-F238E27FC236}">
                <a16:creationId xmlns:a16="http://schemas.microsoft.com/office/drawing/2014/main" id="{D848B418-8894-3543-BE2A-81BBA8BA4A58}"/>
              </a:ext>
            </a:extLst>
          </p:cNvPr>
          <p:cNvSpPr/>
          <p:nvPr/>
        </p:nvSpPr>
        <p:spPr>
          <a:xfrm>
            <a:off x="6887319" y="1726647"/>
            <a:ext cx="583776" cy="583776"/>
          </a:xfrm>
          <a:prstGeom prst="flowChartProcess">
            <a:avLst/>
          </a:prstGeom>
          <a:solidFill>
            <a:srgbClr val="C7DAF2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P2</a:t>
            </a:r>
          </a:p>
        </p:txBody>
      </p:sp>
      <p:sp>
        <p:nvSpPr>
          <p:cNvPr id="45" name="Process 44">
            <a:extLst>
              <a:ext uri="{FF2B5EF4-FFF2-40B4-BE49-F238E27FC236}">
                <a16:creationId xmlns:a16="http://schemas.microsoft.com/office/drawing/2014/main" id="{8E54BD13-3CF7-C54B-B7C9-F193889ADF5B}"/>
              </a:ext>
            </a:extLst>
          </p:cNvPr>
          <p:cNvSpPr/>
          <p:nvPr/>
        </p:nvSpPr>
        <p:spPr>
          <a:xfrm>
            <a:off x="7925470" y="1726647"/>
            <a:ext cx="581459" cy="581459"/>
          </a:xfrm>
          <a:prstGeom prst="flowChartProcess">
            <a:avLst/>
          </a:prstGeom>
          <a:solidFill>
            <a:srgbClr val="C7DAF2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P3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C2A6239-2AAB-7549-932C-3B2CD903DF76}"/>
              </a:ext>
            </a:extLst>
          </p:cNvPr>
          <p:cNvSpPr txBox="1"/>
          <p:nvPr/>
        </p:nvSpPr>
        <p:spPr>
          <a:xfrm>
            <a:off x="6711075" y="5764959"/>
            <a:ext cx="1560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Physical time ↓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055892FC-57D3-FF4C-9B49-D66249B22173}"/>
              </a:ext>
            </a:extLst>
          </p:cNvPr>
          <p:cNvSpPr/>
          <p:nvPr/>
        </p:nvSpPr>
        <p:spPr>
          <a:xfrm>
            <a:off x="7108480" y="4103118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B126DF8-22E5-DB45-81BE-3D53DD392255}"/>
              </a:ext>
            </a:extLst>
          </p:cNvPr>
          <p:cNvSpPr txBox="1"/>
          <p:nvPr/>
        </p:nvSpPr>
        <p:spPr>
          <a:xfrm>
            <a:off x="6734634" y="3918943"/>
            <a:ext cx="957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e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40E04FAF-32E6-3241-B4CB-E001FF667CEF}"/>
              </a:ext>
            </a:extLst>
          </p:cNvPr>
          <p:cNvSpPr/>
          <p:nvPr/>
        </p:nvSpPr>
        <p:spPr>
          <a:xfrm>
            <a:off x="8145870" y="4418491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72D5C8DB-9241-3748-A7E4-0D7FDC24F2DA}"/>
              </a:ext>
            </a:extLst>
          </p:cNvPr>
          <p:cNvSpPr/>
          <p:nvPr/>
        </p:nvSpPr>
        <p:spPr>
          <a:xfrm>
            <a:off x="8145870" y="275919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11FF4B5-515E-614B-B90F-E3047909989F}"/>
              </a:ext>
            </a:extLst>
          </p:cNvPr>
          <p:cNvSpPr txBox="1"/>
          <p:nvPr/>
        </p:nvSpPr>
        <p:spPr>
          <a:xfrm>
            <a:off x="7844005" y="2570142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f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4C71151-8622-4740-9AF3-B2026790C1AD}"/>
              </a:ext>
            </a:extLst>
          </p:cNvPr>
          <p:cNvSpPr txBox="1"/>
          <p:nvPr/>
        </p:nvSpPr>
        <p:spPr>
          <a:xfrm>
            <a:off x="7851297" y="449692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g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A320210F-100E-5F49-A97E-52B92EF2BE4C}"/>
              </a:ext>
            </a:extLst>
          </p:cNvPr>
          <p:cNvCxnSpPr>
            <a:stCxn id="51" idx="6"/>
          </p:cNvCxnSpPr>
          <p:nvPr/>
        </p:nvCxnSpPr>
        <p:spPr>
          <a:xfrm>
            <a:off x="7246000" y="4171878"/>
            <a:ext cx="899870" cy="315373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5DFBADA4-8665-9748-BA12-FDDDADB86C61}"/>
              </a:ext>
            </a:extLst>
          </p:cNvPr>
          <p:cNvSpPr/>
          <p:nvPr/>
        </p:nvSpPr>
        <p:spPr>
          <a:xfrm>
            <a:off x="7136188" y="3365786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011F887-1889-944F-8918-3403017F9E71}"/>
              </a:ext>
            </a:extLst>
          </p:cNvPr>
          <p:cNvSpPr txBox="1"/>
          <p:nvPr/>
        </p:nvSpPr>
        <p:spPr>
          <a:xfrm flipH="1">
            <a:off x="7237830" y="3144784"/>
            <a:ext cx="339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c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BDA9260-A861-2B43-B8C0-F79085156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UVA CS4740 Fall '24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60B866-772A-6349-B984-1E3A7F931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FEE212-8A76-E04C-8B3F-E4867B696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219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37571" y="4365380"/>
            <a:ext cx="6190452" cy="2264020"/>
          </a:xfrm>
        </p:spPr>
        <p:txBody>
          <a:bodyPr>
            <a:noAutofit/>
          </a:bodyPr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600" dirty="0"/>
              <a:t>Let’s say A and B send an op.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600" dirty="0"/>
              <a:t>All readers see A </a:t>
            </a:r>
            <a:r>
              <a:rPr lang="en-US" sz="2600" dirty="0">
                <a:sym typeface="Wingdings"/>
              </a:rPr>
              <a:t>→ B ?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600" dirty="0"/>
              <a:t>All readers see </a:t>
            </a:r>
            <a:r>
              <a:rPr lang="en-US" sz="2600" dirty="0">
                <a:sym typeface="Wingdings"/>
              </a:rPr>
              <a:t>B</a:t>
            </a:r>
            <a:r>
              <a:rPr lang="en-US" sz="2600" dirty="0"/>
              <a:t> </a:t>
            </a:r>
            <a:r>
              <a:rPr lang="en-US" sz="2600" dirty="0">
                <a:sym typeface="Wingdings"/>
              </a:rPr>
              <a:t>→ A ?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600" dirty="0"/>
              <a:t>Some see A </a:t>
            </a:r>
            <a:r>
              <a:rPr lang="en-US" sz="2600" dirty="0">
                <a:sym typeface="Wingdings"/>
              </a:rPr>
              <a:t>→ B  and others  B</a:t>
            </a:r>
            <a:r>
              <a:rPr lang="en-US" sz="2600" dirty="0"/>
              <a:t> </a:t>
            </a:r>
            <a:r>
              <a:rPr lang="en-US" sz="2600" dirty="0">
                <a:sym typeface="Wingdings"/>
              </a:rPr>
              <a:t>→ A ? </a:t>
            </a:r>
            <a:endParaRPr lang="en-US" sz="2600" dirty="0"/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endParaRPr lang="en-US" sz="2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 consistency model?</a:t>
            </a:r>
          </a:p>
        </p:txBody>
      </p:sp>
      <p:pic>
        <p:nvPicPr>
          <p:cNvPr id="91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085" y="1748065"/>
            <a:ext cx="592703" cy="53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" name="Rounded Rectangle 95"/>
          <p:cNvSpPr/>
          <p:nvPr/>
        </p:nvSpPr>
        <p:spPr>
          <a:xfrm>
            <a:off x="1537571" y="2466053"/>
            <a:ext cx="1975676" cy="147794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103" name="Rounded Rectangle 102"/>
          <p:cNvSpPr/>
          <p:nvPr/>
        </p:nvSpPr>
        <p:spPr>
          <a:xfrm>
            <a:off x="3644959" y="2466053"/>
            <a:ext cx="1975676" cy="147794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110" name="Rounded Rectangle 109"/>
          <p:cNvSpPr/>
          <p:nvPr/>
        </p:nvSpPr>
        <p:spPr>
          <a:xfrm>
            <a:off x="5752347" y="2466053"/>
            <a:ext cx="1975676" cy="147794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pic>
        <p:nvPicPr>
          <p:cNvPr id="128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144" y="1748065"/>
            <a:ext cx="592703" cy="53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0" name="Straight Connector 179"/>
          <p:cNvCxnSpPr/>
          <p:nvPr/>
        </p:nvCxnSpPr>
        <p:spPr>
          <a:xfrm>
            <a:off x="6290989" y="2250759"/>
            <a:ext cx="0" cy="591177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>
            <a:off x="1999576" y="2250759"/>
            <a:ext cx="0" cy="591177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6335582" y="2533661"/>
            <a:ext cx="4046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sp>
        <p:nvSpPr>
          <p:cNvPr id="93" name="TextBox 92"/>
          <p:cNvSpPr txBox="1"/>
          <p:nvPr/>
        </p:nvSpPr>
        <p:spPr>
          <a:xfrm flipH="1">
            <a:off x="2025118" y="2590755"/>
            <a:ext cx="395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7DF66F-42AC-434B-8E6E-58E4AB919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UVA CS4740 Fall '24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3FEA07-F4D7-BD42-882E-FBD5D01CF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144FFE-911C-9048-AFF8-FA733B9B1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846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Causal consistency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 l="31000" t="49245" r="28648" b="42749"/>
          <a:stretch>
            <a:fillRect/>
          </a:stretch>
        </p:blipFill>
        <p:spPr bwMode="auto">
          <a:xfrm>
            <a:off x="368157" y="1496003"/>
            <a:ext cx="8529281" cy="209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012D68C-1281-2249-A907-79CD99420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UVA CS4740 Fall '24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AC07D1-F0B4-4247-A90A-79EBC3096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F488A3-8921-2642-9E5C-B744E2606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9431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419A44-DC8C-2890-1AE7-C9BEEDA4C2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2">
            <a:extLst>
              <a:ext uri="{FF2B5EF4-FFF2-40B4-BE49-F238E27FC236}">
                <a16:creationId xmlns:a16="http://schemas.microsoft.com/office/drawing/2014/main" id="{A056E983-9C1C-765E-036D-E1844F2326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Causal consistency</a:t>
            </a:r>
          </a:p>
        </p:txBody>
      </p:sp>
      <p:sp>
        <p:nvSpPr>
          <p:cNvPr id="50182" name="Rectangle 3">
            <a:extLst>
              <a:ext uri="{FF2B5EF4-FFF2-40B4-BE49-F238E27FC236}">
                <a16:creationId xmlns:a16="http://schemas.microsoft.com/office/drawing/2014/main" id="{050B202C-F7D6-FB23-4B2D-E06FD2B9A2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9359" y="3537923"/>
            <a:ext cx="7548168" cy="2874819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spcBef>
                <a:spcPts val="24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00B050"/>
                </a:solidFill>
              </a:rPr>
              <a:t>Valid</a:t>
            </a:r>
            <a:r>
              <a:rPr lang="en-US" sz="2400" dirty="0">
                <a:solidFill>
                  <a:srgbClr val="00B050"/>
                </a:solidFill>
              </a:rPr>
              <a:t> under causal consistency</a:t>
            </a:r>
          </a:p>
          <a:p>
            <a:pPr eaLnBrk="1" hangingPunct="1">
              <a:lnSpc>
                <a:spcPct val="90000"/>
              </a:lnSpc>
              <a:spcBef>
                <a:spcPts val="2400"/>
              </a:spcBef>
              <a:spcAft>
                <a:spcPts val="600"/>
              </a:spcAft>
            </a:pPr>
            <a:r>
              <a:rPr lang="en-US" sz="2400" b="1" dirty="0"/>
              <a:t>Why?  </a:t>
            </a:r>
            <a:r>
              <a:rPr lang="en-US" sz="2400" i="1" dirty="0"/>
              <a:t>W(x)b </a:t>
            </a:r>
            <a:r>
              <a:rPr lang="en-US" sz="2400" dirty="0"/>
              <a:t>and </a:t>
            </a:r>
            <a:r>
              <a:rPr lang="en-US" sz="2400" i="1" dirty="0"/>
              <a:t>W(x)c</a:t>
            </a:r>
            <a:r>
              <a:rPr lang="en-US" sz="2400" dirty="0"/>
              <a:t> are concurrent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So all processes don’t (need to) see them in same order</a:t>
            </a:r>
          </a:p>
          <a:p>
            <a:pPr eaLnBrk="1" hangingPunct="1">
              <a:lnSpc>
                <a:spcPct val="90000"/>
              </a:lnSpc>
              <a:spcBef>
                <a:spcPts val="2400"/>
              </a:spcBef>
              <a:spcAft>
                <a:spcPts val="600"/>
              </a:spcAft>
            </a:pPr>
            <a:r>
              <a:rPr lang="en-US" sz="2400" dirty="0"/>
              <a:t>P3 and P4 read the values ‘a’ and ‘b’ in order as potentially causally related. No ‘causality’ for ‘c’.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E89A0D-1D53-A7D5-587B-2EF47FB2E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31000" t="49245" r="28648" b="42749"/>
          <a:stretch>
            <a:fillRect/>
          </a:stretch>
        </p:blipFill>
        <p:spPr bwMode="auto">
          <a:xfrm>
            <a:off x="368157" y="1496003"/>
            <a:ext cx="8529281" cy="209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1D706E-7F65-B2CF-9AE3-76F399CEC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UVA CS4740 Fall '24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F985F0-EF89-0372-0F3F-107E4537B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498524-6C6A-3FFE-015A-ECAA415DD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774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Sequential consistency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 l="31000" t="49245" r="28648" b="42749"/>
          <a:stretch>
            <a:fillRect/>
          </a:stretch>
        </p:blipFill>
        <p:spPr bwMode="auto">
          <a:xfrm>
            <a:off x="368157" y="1496003"/>
            <a:ext cx="8529281" cy="209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EAAA72F-88C2-C64E-98D6-15EAB3C13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UVA CS4740 Fall '24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6994A8-B168-544B-B285-55E568438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89DDB-18DE-0C47-B65E-367D8B072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376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541835-937C-BB5C-F693-C444AEB0F6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2">
            <a:extLst>
              <a:ext uri="{FF2B5EF4-FFF2-40B4-BE49-F238E27FC236}">
                <a16:creationId xmlns:a16="http://schemas.microsoft.com/office/drawing/2014/main" id="{6C5E4EC1-3B22-2D75-544E-99D3385918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Sequential consistency</a:t>
            </a:r>
          </a:p>
        </p:txBody>
      </p:sp>
      <p:sp>
        <p:nvSpPr>
          <p:cNvPr id="50182" name="Rectangle 3">
            <a:extLst>
              <a:ext uri="{FF2B5EF4-FFF2-40B4-BE49-F238E27FC236}">
                <a16:creationId xmlns:a16="http://schemas.microsoft.com/office/drawing/2014/main" id="{49FAF856-90A1-2755-FE63-916E8837DD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9848" y="3547033"/>
            <a:ext cx="7306897" cy="3025279"/>
          </a:xfrm>
        </p:spPr>
        <p:txBody>
          <a:bodyPr>
            <a:noAutofit/>
          </a:bodyPr>
          <a:lstStyle/>
          <a:p>
            <a:pPr>
              <a:spcBef>
                <a:spcPts val="24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</a:rPr>
              <a:t>Invalid</a:t>
            </a:r>
            <a:r>
              <a:rPr lang="en-US" sz="2400" dirty="0">
                <a:solidFill>
                  <a:srgbClr val="FF0000"/>
                </a:solidFill>
              </a:rPr>
              <a:t> under sequential consistency</a:t>
            </a:r>
          </a:p>
          <a:p>
            <a:pPr>
              <a:spcBef>
                <a:spcPts val="2400"/>
              </a:spcBef>
              <a:spcAft>
                <a:spcPts val="600"/>
              </a:spcAft>
            </a:pPr>
            <a:r>
              <a:rPr lang="en-US" sz="2400" b="1" dirty="0"/>
              <a:t>Why?  </a:t>
            </a:r>
            <a:r>
              <a:rPr lang="en-US" sz="2400" dirty="0"/>
              <a:t>P3 and P4 see b and c in different order</a:t>
            </a:r>
          </a:p>
          <a:p>
            <a:pPr>
              <a:spcBef>
                <a:spcPts val="2400"/>
              </a:spcBef>
              <a:spcAft>
                <a:spcPts val="600"/>
              </a:spcAft>
            </a:pPr>
            <a:r>
              <a:rPr lang="en-US" sz="2400" dirty="0"/>
              <a:t>But fine for causal consistency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b and c are not </a:t>
            </a:r>
            <a:r>
              <a:rPr lang="en-US" sz="2200" dirty="0" err="1"/>
              <a:t>causually</a:t>
            </a:r>
            <a:r>
              <a:rPr lang="en-US" sz="2200" dirty="0"/>
              <a:t> dependent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188903-DD77-5989-2ADB-03176A3B9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31000" t="49245" r="28648" b="42749"/>
          <a:stretch>
            <a:fillRect/>
          </a:stretch>
        </p:blipFill>
        <p:spPr bwMode="auto">
          <a:xfrm>
            <a:off x="368157" y="1496003"/>
            <a:ext cx="8529281" cy="209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97619C3-FE71-6937-0045-49416D6BA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UVA CS4740 Fall '24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58150A-DEE1-5DCA-B8B4-0A4AAED9D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4CC23-9E50-4648-9E71-CCD127235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3343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2A6B84-6D0A-E448-B837-A3AF07199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A6734A-88BF-3D4E-89B2-1B9DAA000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UVA CS4740 Fall '24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654F4F-4BEC-5E46-BE5D-7AFB1A2E4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FF0CB3-9525-604B-8BA2-7A048E6D8E77}"/>
              </a:ext>
            </a:extLst>
          </p:cNvPr>
          <p:cNvSpPr txBox="1"/>
          <p:nvPr/>
        </p:nvSpPr>
        <p:spPr>
          <a:xfrm>
            <a:off x="424084" y="2936631"/>
            <a:ext cx="3245184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Strong consistency</a:t>
            </a:r>
          </a:p>
          <a:p>
            <a:endParaRPr lang="en-US" sz="26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en-US" sz="26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sz="2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Paxos</a:t>
            </a:r>
            <a:r>
              <a:rPr lang="en-US" sz="2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/ </a:t>
            </a:r>
            <a:r>
              <a:rPr lang="en-US" sz="3200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Raft</a:t>
            </a:r>
            <a:endParaRPr lang="en-US" sz="2600" b="1" dirty="0">
              <a:solidFill>
                <a:srgbClr val="C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635518-5D46-7D42-9807-DC2B7A20E6E5}"/>
              </a:ext>
            </a:extLst>
          </p:cNvPr>
          <p:cNvSpPr txBox="1"/>
          <p:nvPr/>
        </p:nvSpPr>
        <p:spPr>
          <a:xfrm>
            <a:off x="5297900" y="2936631"/>
            <a:ext cx="3552576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Eventual consistency</a:t>
            </a:r>
          </a:p>
          <a:p>
            <a:endParaRPr lang="en-US" sz="26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en-US" sz="26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sz="2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Amazon Dynamo</a:t>
            </a:r>
          </a:p>
        </p:txBody>
      </p:sp>
      <p:sp>
        <p:nvSpPr>
          <p:cNvPr id="9" name="Left-Right Arrow 8">
            <a:extLst>
              <a:ext uri="{FF2B5EF4-FFF2-40B4-BE49-F238E27FC236}">
                <a16:creationId xmlns:a16="http://schemas.microsoft.com/office/drawing/2014/main" id="{F7E293A1-65CA-354E-BF11-09B5B38D9A54}"/>
              </a:ext>
            </a:extLst>
          </p:cNvPr>
          <p:cNvSpPr/>
          <p:nvPr/>
        </p:nvSpPr>
        <p:spPr>
          <a:xfrm>
            <a:off x="1133823" y="3501662"/>
            <a:ext cx="6876355" cy="562708"/>
          </a:xfrm>
          <a:prstGeom prst="leftRightArrow">
            <a:avLst>
              <a:gd name="adj1" fmla="val 50000"/>
              <a:gd name="adj2" fmla="val 75000"/>
            </a:avLst>
          </a:prstGeom>
          <a:solidFill>
            <a:srgbClr val="FFDAE0"/>
          </a:solidFill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C67E96-33C5-E34D-8F48-62CAB1FAB254}"/>
              </a:ext>
            </a:extLst>
          </p:cNvPr>
          <p:cNvSpPr txBox="1"/>
          <p:nvPr/>
        </p:nvSpPr>
        <p:spPr>
          <a:xfrm>
            <a:off x="2235471" y="1684619"/>
            <a:ext cx="46442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Consistency models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209946-8AD6-A9A6-1921-8522119035C3}"/>
              </a:ext>
            </a:extLst>
          </p:cNvPr>
          <p:cNvSpPr txBox="1"/>
          <p:nvPr/>
        </p:nvSpPr>
        <p:spPr>
          <a:xfrm>
            <a:off x="1544416" y="4864779"/>
            <a:ext cx="1382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Next class</a:t>
            </a:r>
          </a:p>
        </p:txBody>
      </p:sp>
    </p:spTree>
    <p:extLst>
      <p:ext uri="{BB962C8B-B14F-4D97-AF65-F5344CB8AC3E}">
        <p14:creationId xmlns:p14="http://schemas.microsoft.com/office/powerpoint/2010/main" val="2508531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14E365-9D31-ECCA-D9B1-492B6FD5ED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0F75F-D3AF-B3F8-CDDB-E201FD3E2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13383-5161-C3C6-6F2F-D9D86054C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UVA CS4740 Fall '24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0C8899-0540-32AD-C9D5-717D0B213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B119B3-5C64-3EB4-A412-3CD17A39B60E}"/>
              </a:ext>
            </a:extLst>
          </p:cNvPr>
          <p:cNvSpPr txBox="1"/>
          <p:nvPr/>
        </p:nvSpPr>
        <p:spPr>
          <a:xfrm>
            <a:off x="424084" y="2936631"/>
            <a:ext cx="3245184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Strong consistency</a:t>
            </a:r>
          </a:p>
          <a:p>
            <a:endParaRPr lang="en-US" sz="26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en-US" sz="26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sz="2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Paxos</a:t>
            </a:r>
            <a:r>
              <a:rPr lang="en-US" sz="2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/ Raft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878356-1604-4A28-7422-D5EF8F9B4911}"/>
              </a:ext>
            </a:extLst>
          </p:cNvPr>
          <p:cNvSpPr txBox="1"/>
          <p:nvPr/>
        </p:nvSpPr>
        <p:spPr>
          <a:xfrm>
            <a:off x="5297900" y="2936631"/>
            <a:ext cx="3552576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Eventual consistency</a:t>
            </a:r>
          </a:p>
          <a:p>
            <a:endParaRPr lang="en-US" sz="26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en-US" sz="26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sz="2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Amazon Dynamo</a:t>
            </a:r>
          </a:p>
        </p:txBody>
      </p:sp>
      <p:sp>
        <p:nvSpPr>
          <p:cNvPr id="9" name="Left-Right Arrow 8">
            <a:extLst>
              <a:ext uri="{FF2B5EF4-FFF2-40B4-BE49-F238E27FC236}">
                <a16:creationId xmlns:a16="http://schemas.microsoft.com/office/drawing/2014/main" id="{BC6ACE40-0F10-6A0D-3CC1-EEA3C631C6DE}"/>
              </a:ext>
            </a:extLst>
          </p:cNvPr>
          <p:cNvSpPr/>
          <p:nvPr/>
        </p:nvSpPr>
        <p:spPr>
          <a:xfrm>
            <a:off x="1133823" y="3501662"/>
            <a:ext cx="6876355" cy="562708"/>
          </a:xfrm>
          <a:prstGeom prst="leftRightArrow">
            <a:avLst>
              <a:gd name="adj1" fmla="val 50000"/>
              <a:gd name="adj2" fmla="val 75000"/>
            </a:avLst>
          </a:prstGeom>
          <a:solidFill>
            <a:srgbClr val="FFDAE0"/>
          </a:solidFill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812BEB-E18F-21E4-CE66-E084F42C435E}"/>
              </a:ext>
            </a:extLst>
          </p:cNvPr>
          <p:cNvSpPr txBox="1"/>
          <p:nvPr/>
        </p:nvSpPr>
        <p:spPr>
          <a:xfrm>
            <a:off x="2235471" y="1684619"/>
            <a:ext cx="46442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Consistency models</a:t>
            </a:r>
          </a:p>
        </p:txBody>
      </p:sp>
    </p:spTree>
    <p:extLst>
      <p:ext uri="{BB962C8B-B14F-4D97-AF65-F5344CB8AC3E}">
        <p14:creationId xmlns:p14="http://schemas.microsoft.com/office/powerpoint/2010/main" val="3387816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CA14D-FC9E-A042-A248-DF4ADC8BB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55400"/>
            <a:ext cx="8338705" cy="1325563"/>
          </a:xfrm>
        </p:spPr>
        <p:txBody>
          <a:bodyPr>
            <a:normAutofit/>
          </a:bodyPr>
          <a:lstStyle/>
          <a:p>
            <a:r>
              <a:rPr lang="en-US" dirty="0"/>
              <a:t>Strong consistency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C8E09-4A98-3442-822A-E57F8EA6A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800"/>
              </a:spcBef>
            </a:pPr>
            <a:r>
              <a:rPr lang="en-US" dirty="0"/>
              <a:t>Provide behavior of a single copy of object:</a:t>
            </a:r>
          </a:p>
          <a:p>
            <a:pPr lvl="1"/>
            <a:r>
              <a:rPr lang="en-US" dirty="0"/>
              <a:t>Read should return the most recent write</a:t>
            </a:r>
          </a:p>
          <a:p>
            <a:pPr lvl="1"/>
            <a:r>
              <a:rPr lang="en-US" dirty="0"/>
              <a:t>Subsequent reads should return same value, until next write</a:t>
            </a:r>
          </a:p>
          <a:p>
            <a:pPr lvl="1"/>
            <a:endParaRPr lang="en-US" dirty="0"/>
          </a:p>
          <a:p>
            <a:pPr>
              <a:spcBef>
                <a:spcPts val="800"/>
              </a:spcBef>
            </a:pPr>
            <a:r>
              <a:rPr lang="en-US" dirty="0"/>
              <a:t>Telephone intuition: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600" dirty="0"/>
              <a:t>Alice updates Facebook post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600" dirty="0"/>
              <a:t>Alice calls Bob on phone: “Check my Facebook post!”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600" dirty="0"/>
              <a:t>Bob read’s Alice’s wall, sees her post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17CEF-2A04-024E-9A05-A3A5DA618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UVA CS4740 Fall '24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E46045-F40B-AC46-8288-9D1C1A84A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5B2F3D-2330-CF4E-A094-F1DD99845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036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/>
          </p:cNvPicPr>
          <p:nvPr/>
        </p:nvPicPr>
        <p:blipFill rotWithShape="1">
          <a:blip r:embed="rId2"/>
          <a:srcRect l="1921" t="-3492" r="1992" b="274"/>
          <a:stretch/>
        </p:blipFill>
        <p:spPr>
          <a:xfrm>
            <a:off x="4661880" y="1851561"/>
            <a:ext cx="441865" cy="47939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196" y="16215"/>
            <a:ext cx="8793804" cy="1066800"/>
          </a:xfrm>
        </p:spPr>
        <p:txBody>
          <a:bodyPr/>
          <a:lstStyle/>
          <a:p>
            <a:r>
              <a:rPr lang="en-US" dirty="0"/>
              <a:t>Strong consistency?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933450" y="2572157"/>
            <a:ext cx="7048500" cy="457200"/>
            <a:chOff x="895350" y="2303632"/>
            <a:chExt cx="7048500" cy="457200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1504950" y="2503657"/>
              <a:ext cx="6438900" cy="57150"/>
            </a:xfrm>
            <a:prstGeom prst="straightConnector1">
              <a:avLst/>
            </a:prstGeom>
            <a:ln>
              <a:prstDash val="solid"/>
              <a:headEnd type="none" w="lg" len="lg"/>
              <a:tailEnd type="triangl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Rounded Rectangle 10"/>
            <p:cNvSpPr/>
            <p:nvPr/>
          </p:nvSpPr>
          <p:spPr>
            <a:xfrm>
              <a:off x="895350" y="2303632"/>
              <a:ext cx="457200" cy="4572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33450" y="3210331"/>
            <a:ext cx="7048500" cy="457200"/>
            <a:chOff x="895350" y="2303632"/>
            <a:chExt cx="7048500" cy="457200"/>
          </a:xfrm>
        </p:grpSpPr>
        <p:cxnSp>
          <p:nvCxnSpPr>
            <p:cNvPr id="14" name="Straight Arrow Connector 13"/>
            <p:cNvCxnSpPr/>
            <p:nvPr/>
          </p:nvCxnSpPr>
          <p:spPr>
            <a:xfrm flipV="1">
              <a:off x="1504950" y="2503657"/>
              <a:ext cx="6438900" cy="57150"/>
            </a:xfrm>
            <a:prstGeom prst="straightConnector1">
              <a:avLst/>
            </a:prstGeom>
            <a:ln>
              <a:prstDash val="solid"/>
              <a:headEnd type="none" w="lg" len="lg"/>
              <a:tailEnd type="triangl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Rounded Rectangle 14"/>
            <p:cNvSpPr/>
            <p:nvPr/>
          </p:nvSpPr>
          <p:spPr>
            <a:xfrm>
              <a:off x="895350" y="2303632"/>
              <a:ext cx="457200" cy="4572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33450" y="3848506"/>
            <a:ext cx="7048500" cy="457200"/>
            <a:chOff x="895350" y="2303632"/>
            <a:chExt cx="7048500" cy="457200"/>
          </a:xfrm>
        </p:grpSpPr>
        <p:cxnSp>
          <p:nvCxnSpPr>
            <p:cNvPr id="17" name="Straight Arrow Connector 16"/>
            <p:cNvCxnSpPr/>
            <p:nvPr/>
          </p:nvCxnSpPr>
          <p:spPr>
            <a:xfrm flipV="1">
              <a:off x="1504950" y="2503657"/>
              <a:ext cx="6438900" cy="57150"/>
            </a:xfrm>
            <a:prstGeom prst="straightConnector1">
              <a:avLst/>
            </a:prstGeom>
            <a:ln>
              <a:prstDash val="solid"/>
              <a:headEnd type="none" w="lg" len="lg"/>
              <a:tailEnd type="triangl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Rounded Rectangle 17"/>
            <p:cNvSpPr/>
            <p:nvPr/>
          </p:nvSpPr>
          <p:spPr>
            <a:xfrm>
              <a:off x="895350" y="2303632"/>
              <a:ext cx="457200" cy="4572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pic>
        <p:nvPicPr>
          <p:cNvPr id="20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439" y="1440176"/>
            <a:ext cx="592703" cy="53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/>
          <p:cNvCxnSpPr/>
          <p:nvPr/>
        </p:nvCxnSpPr>
        <p:spPr>
          <a:xfrm>
            <a:off x="2297095" y="1848932"/>
            <a:ext cx="296352" cy="895724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flipH="1">
            <a:off x="2297095" y="1791047"/>
            <a:ext cx="1608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write(A,1)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3745139" y="1848932"/>
            <a:ext cx="296352" cy="895724"/>
          </a:xfrm>
          <a:prstGeom prst="line">
            <a:avLst/>
          </a:prstGeom>
          <a:ln w="57150" cap="rnd">
            <a:solidFill>
              <a:srgbClr val="C00000"/>
            </a:solidFill>
            <a:headEnd type="triangle" w="med" len="lg"/>
            <a:tailEnd type="none" w="med" len="lg"/>
          </a:ln>
          <a:effectLst/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060047" y="1695450"/>
            <a:ext cx="3254903" cy="0"/>
          </a:xfrm>
          <a:prstGeom prst="straightConnector1">
            <a:avLst/>
          </a:prstGeom>
          <a:ln>
            <a:prstDash val="solid"/>
            <a:headEnd type="none" w="lg" len="lg"/>
            <a:tailEnd type="triangle" w="lg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2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162" y="4879278"/>
            <a:ext cx="592703" cy="53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8" name="Straight Connector 37"/>
          <p:cNvCxnSpPr/>
          <p:nvPr/>
        </p:nvCxnSpPr>
        <p:spPr>
          <a:xfrm>
            <a:off x="6786977" y="4145344"/>
            <a:ext cx="296352" cy="895724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5671476" y="4145344"/>
            <a:ext cx="296352" cy="895724"/>
          </a:xfrm>
          <a:prstGeom prst="line">
            <a:avLst/>
          </a:prstGeom>
          <a:ln w="57150" cap="rnd">
            <a:solidFill>
              <a:srgbClr val="C00000"/>
            </a:solidFill>
            <a:headEnd type="triangle" w="med" len="lg"/>
            <a:tailEnd type="none" w="med" len="lg"/>
          </a:ln>
          <a:effectLst/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100865" y="5160946"/>
            <a:ext cx="2458451" cy="0"/>
          </a:xfrm>
          <a:prstGeom prst="straightConnector1">
            <a:avLst/>
          </a:prstGeom>
          <a:ln>
            <a:prstDash val="solid"/>
            <a:headEnd type="none" w="lg" len="lg"/>
            <a:tailEnd type="triangle" w="lg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 flipH="1">
            <a:off x="6935153" y="4046958"/>
            <a:ext cx="395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 flipH="1">
            <a:off x="3753558" y="2322835"/>
            <a:ext cx="1377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success</a:t>
            </a:r>
          </a:p>
        </p:txBody>
      </p:sp>
      <p:sp>
        <p:nvSpPr>
          <p:cNvPr id="45" name="TextBox 44"/>
          <p:cNvSpPr txBox="1"/>
          <p:nvPr/>
        </p:nvSpPr>
        <p:spPr>
          <a:xfrm flipH="1">
            <a:off x="5697480" y="4657128"/>
            <a:ext cx="1182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read(A)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4442258" y="1848932"/>
            <a:ext cx="981489" cy="3280876"/>
          </a:xfrm>
          <a:prstGeom prst="line">
            <a:avLst/>
          </a:prstGeom>
          <a:ln w="57150" cap="rnd">
            <a:solidFill>
              <a:srgbClr val="00B05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Content Placeholder 1"/>
          <p:cNvSpPr>
            <a:spLocks noGrp="1"/>
          </p:cNvSpPr>
          <p:nvPr>
            <p:ph idx="1"/>
          </p:nvPr>
        </p:nvSpPr>
        <p:spPr>
          <a:xfrm>
            <a:off x="801726" y="5409198"/>
            <a:ext cx="8206807" cy="1037823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spcBef>
                <a:spcPts val="800"/>
              </a:spcBef>
              <a:buNone/>
            </a:pPr>
            <a:r>
              <a:rPr lang="en-US" sz="2600" b="1" dirty="0">
                <a:solidFill>
                  <a:srgbClr val="00B050"/>
                </a:solidFill>
              </a:rPr>
              <a:t>Phone call:</a:t>
            </a:r>
            <a:r>
              <a:rPr lang="en-US" sz="2600" dirty="0"/>
              <a:t>	Ensures </a:t>
            </a:r>
            <a:r>
              <a:rPr lang="en-US" sz="2600" i="1" dirty="0"/>
              <a:t>happens-before</a:t>
            </a:r>
            <a:r>
              <a:rPr lang="en-US" sz="2600" dirty="0"/>
              <a:t> relationship, 					even through “out-of-band” communication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CF6770D-E616-6144-A083-BFD5D9336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UVA CS4740 Fall '24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CA7AD0-24DA-4743-9616-668F6A84B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86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2" grpId="0"/>
      <p:bldP spid="44" grpId="0"/>
      <p:bldP spid="45" grpId="0"/>
      <p:bldP spid="3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/>
          </p:cNvPicPr>
          <p:nvPr/>
        </p:nvPicPr>
        <p:blipFill rotWithShape="1">
          <a:blip r:embed="rId2"/>
          <a:srcRect l="1921" t="-3492" r="1992" b="274"/>
          <a:stretch/>
        </p:blipFill>
        <p:spPr>
          <a:xfrm>
            <a:off x="4661880" y="1851561"/>
            <a:ext cx="441865" cy="47939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196" y="16215"/>
            <a:ext cx="8793804" cy="1066800"/>
          </a:xfrm>
        </p:spPr>
        <p:txBody>
          <a:bodyPr/>
          <a:lstStyle/>
          <a:p>
            <a:r>
              <a:rPr lang="en-US" dirty="0"/>
              <a:t>Strong consistency?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933450" y="2572157"/>
            <a:ext cx="7048500" cy="457200"/>
            <a:chOff x="895350" y="2303632"/>
            <a:chExt cx="7048500" cy="457200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1504950" y="2503657"/>
              <a:ext cx="6438900" cy="57150"/>
            </a:xfrm>
            <a:prstGeom prst="straightConnector1">
              <a:avLst/>
            </a:prstGeom>
            <a:ln>
              <a:prstDash val="solid"/>
              <a:headEnd type="none" w="lg" len="lg"/>
              <a:tailEnd type="triangl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Rounded Rectangle 10"/>
            <p:cNvSpPr/>
            <p:nvPr/>
          </p:nvSpPr>
          <p:spPr>
            <a:xfrm>
              <a:off x="895350" y="2303632"/>
              <a:ext cx="457200" cy="4572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33450" y="3210331"/>
            <a:ext cx="7048500" cy="457200"/>
            <a:chOff x="895350" y="2303632"/>
            <a:chExt cx="7048500" cy="457200"/>
          </a:xfrm>
        </p:grpSpPr>
        <p:cxnSp>
          <p:nvCxnSpPr>
            <p:cNvPr id="14" name="Straight Arrow Connector 13"/>
            <p:cNvCxnSpPr/>
            <p:nvPr/>
          </p:nvCxnSpPr>
          <p:spPr>
            <a:xfrm flipV="1">
              <a:off x="1504950" y="2503657"/>
              <a:ext cx="6438900" cy="57150"/>
            </a:xfrm>
            <a:prstGeom prst="straightConnector1">
              <a:avLst/>
            </a:prstGeom>
            <a:ln>
              <a:prstDash val="solid"/>
              <a:headEnd type="none" w="lg" len="lg"/>
              <a:tailEnd type="triangl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Rounded Rectangle 14"/>
            <p:cNvSpPr/>
            <p:nvPr/>
          </p:nvSpPr>
          <p:spPr>
            <a:xfrm>
              <a:off x="895350" y="2303632"/>
              <a:ext cx="457200" cy="4572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33450" y="3848506"/>
            <a:ext cx="7048500" cy="457200"/>
            <a:chOff x="895350" y="2303632"/>
            <a:chExt cx="7048500" cy="457200"/>
          </a:xfrm>
        </p:grpSpPr>
        <p:cxnSp>
          <p:nvCxnSpPr>
            <p:cNvPr id="17" name="Straight Arrow Connector 16"/>
            <p:cNvCxnSpPr/>
            <p:nvPr/>
          </p:nvCxnSpPr>
          <p:spPr>
            <a:xfrm flipV="1">
              <a:off x="1504950" y="2503657"/>
              <a:ext cx="6438900" cy="57150"/>
            </a:xfrm>
            <a:prstGeom prst="straightConnector1">
              <a:avLst/>
            </a:prstGeom>
            <a:ln>
              <a:prstDash val="solid"/>
              <a:headEnd type="none" w="lg" len="lg"/>
              <a:tailEnd type="triangl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Rounded Rectangle 17"/>
            <p:cNvSpPr/>
            <p:nvPr/>
          </p:nvSpPr>
          <p:spPr>
            <a:xfrm>
              <a:off x="895350" y="2303632"/>
              <a:ext cx="457200" cy="4572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pic>
        <p:nvPicPr>
          <p:cNvPr id="20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439" y="1440176"/>
            <a:ext cx="592703" cy="53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/>
          <p:cNvCxnSpPr/>
          <p:nvPr/>
        </p:nvCxnSpPr>
        <p:spPr>
          <a:xfrm>
            <a:off x="2297095" y="1848932"/>
            <a:ext cx="296352" cy="895724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flipH="1">
            <a:off x="2297095" y="1791047"/>
            <a:ext cx="1608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write(A,1)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3745139" y="1848932"/>
            <a:ext cx="296352" cy="895724"/>
          </a:xfrm>
          <a:prstGeom prst="line">
            <a:avLst/>
          </a:prstGeom>
          <a:ln w="57150" cap="rnd">
            <a:solidFill>
              <a:srgbClr val="C00000"/>
            </a:solidFill>
            <a:headEnd type="triangle" w="med" len="lg"/>
            <a:tailEnd type="none" w="med" len="lg"/>
          </a:ln>
          <a:effectLst/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060047" y="1695450"/>
            <a:ext cx="3254903" cy="0"/>
          </a:xfrm>
          <a:prstGeom prst="straightConnector1">
            <a:avLst/>
          </a:prstGeom>
          <a:ln>
            <a:prstDash val="solid"/>
            <a:headEnd type="none" w="lg" len="lg"/>
            <a:tailEnd type="triangle" w="lg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2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162" y="4879278"/>
            <a:ext cx="592703" cy="53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8" name="Straight Connector 37"/>
          <p:cNvCxnSpPr/>
          <p:nvPr/>
        </p:nvCxnSpPr>
        <p:spPr>
          <a:xfrm>
            <a:off x="6786977" y="4145344"/>
            <a:ext cx="296352" cy="895724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5671476" y="4145344"/>
            <a:ext cx="296352" cy="895724"/>
          </a:xfrm>
          <a:prstGeom prst="line">
            <a:avLst/>
          </a:prstGeom>
          <a:ln w="57150" cap="rnd">
            <a:solidFill>
              <a:srgbClr val="C00000"/>
            </a:solidFill>
            <a:headEnd type="triangle" w="med" len="lg"/>
            <a:tailEnd type="none" w="med" len="lg"/>
          </a:ln>
          <a:effectLst/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100865" y="5160946"/>
            <a:ext cx="2458451" cy="0"/>
          </a:xfrm>
          <a:prstGeom prst="straightConnector1">
            <a:avLst/>
          </a:prstGeom>
          <a:ln>
            <a:prstDash val="solid"/>
            <a:headEnd type="none" w="lg" len="lg"/>
            <a:tailEnd type="triangle" w="lg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 flipH="1">
            <a:off x="6935153" y="4046958"/>
            <a:ext cx="395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 flipH="1">
            <a:off x="3753558" y="2322835"/>
            <a:ext cx="1377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success</a:t>
            </a:r>
          </a:p>
        </p:txBody>
      </p:sp>
      <p:sp>
        <p:nvSpPr>
          <p:cNvPr id="45" name="TextBox 44"/>
          <p:cNvSpPr txBox="1"/>
          <p:nvPr/>
        </p:nvSpPr>
        <p:spPr>
          <a:xfrm flipH="1">
            <a:off x="5697480" y="4657128"/>
            <a:ext cx="1182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read(A)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4442258" y="1848932"/>
            <a:ext cx="981489" cy="3280876"/>
          </a:xfrm>
          <a:prstGeom prst="line">
            <a:avLst/>
          </a:prstGeom>
          <a:ln w="57150" cap="rnd">
            <a:solidFill>
              <a:srgbClr val="00B05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Content Placeholder 1"/>
          <p:cNvSpPr>
            <a:spLocks noGrp="1"/>
          </p:cNvSpPr>
          <p:nvPr>
            <p:ph idx="1"/>
          </p:nvPr>
        </p:nvSpPr>
        <p:spPr>
          <a:xfrm>
            <a:off x="801726" y="5409198"/>
            <a:ext cx="7582857" cy="1037823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spcBef>
                <a:spcPts val="800"/>
              </a:spcBef>
              <a:buNone/>
            </a:pPr>
            <a:r>
              <a:rPr lang="en-US" sz="2600" b="1" dirty="0">
                <a:solidFill>
                  <a:srgbClr val="00B050"/>
                </a:solidFill>
              </a:rPr>
              <a:t>One cool trick:	  </a:t>
            </a:r>
            <a:r>
              <a:rPr lang="en-US" sz="2600" dirty="0"/>
              <a:t>Delay responding to writes/ops 						  until properly committed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8E75BD4-F90B-584C-B04E-2F4589AAF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UVA CS4740 Fall '24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8583D-DE3F-514E-ACBE-53B13D3B8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010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196" y="16215"/>
            <a:ext cx="8793804" cy="1066800"/>
          </a:xfrm>
        </p:spPr>
        <p:txBody>
          <a:bodyPr/>
          <a:lstStyle/>
          <a:p>
            <a:r>
              <a:rPr lang="en-US" dirty="0"/>
              <a:t>Strong consistency?  This is buggy!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933450" y="2572157"/>
            <a:ext cx="7048500" cy="457200"/>
            <a:chOff x="895350" y="2303632"/>
            <a:chExt cx="7048500" cy="457200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1504950" y="2503657"/>
              <a:ext cx="6438900" cy="57150"/>
            </a:xfrm>
            <a:prstGeom prst="straightConnector1">
              <a:avLst/>
            </a:prstGeom>
            <a:ln>
              <a:prstDash val="solid"/>
              <a:headEnd type="none" w="lg" len="lg"/>
              <a:tailEnd type="triangl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Rounded Rectangle 10"/>
            <p:cNvSpPr/>
            <p:nvPr/>
          </p:nvSpPr>
          <p:spPr>
            <a:xfrm>
              <a:off x="895350" y="2303632"/>
              <a:ext cx="457200" cy="4572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33450" y="3210331"/>
            <a:ext cx="7048500" cy="457200"/>
            <a:chOff x="895350" y="2303632"/>
            <a:chExt cx="7048500" cy="457200"/>
          </a:xfrm>
        </p:grpSpPr>
        <p:cxnSp>
          <p:nvCxnSpPr>
            <p:cNvPr id="14" name="Straight Arrow Connector 13"/>
            <p:cNvCxnSpPr/>
            <p:nvPr/>
          </p:nvCxnSpPr>
          <p:spPr>
            <a:xfrm flipV="1">
              <a:off x="1504950" y="2503657"/>
              <a:ext cx="6438900" cy="57150"/>
            </a:xfrm>
            <a:prstGeom prst="straightConnector1">
              <a:avLst/>
            </a:prstGeom>
            <a:ln>
              <a:prstDash val="solid"/>
              <a:headEnd type="none" w="lg" len="lg"/>
              <a:tailEnd type="triangl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Rounded Rectangle 14"/>
            <p:cNvSpPr/>
            <p:nvPr/>
          </p:nvSpPr>
          <p:spPr>
            <a:xfrm>
              <a:off x="895350" y="2303632"/>
              <a:ext cx="457200" cy="4572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33450" y="3848506"/>
            <a:ext cx="7048500" cy="457200"/>
            <a:chOff x="895350" y="2303632"/>
            <a:chExt cx="7048500" cy="457200"/>
          </a:xfrm>
        </p:grpSpPr>
        <p:cxnSp>
          <p:nvCxnSpPr>
            <p:cNvPr id="17" name="Straight Arrow Connector 16"/>
            <p:cNvCxnSpPr/>
            <p:nvPr/>
          </p:nvCxnSpPr>
          <p:spPr>
            <a:xfrm flipV="1">
              <a:off x="1504950" y="2503657"/>
              <a:ext cx="6438900" cy="57150"/>
            </a:xfrm>
            <a:prstGeom prst="straightConnector1">
              <a:avLst/>
            </a:prstGeom>
            <a:ln>
              <a:prstDash val="solid"/>
              <a:headEnd type="none" w="lg" len="lg"/>
              <a:tailEnd type="triangl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Rounded Rectangle 17"/>
            <p:cNvSpPr/>
            <p:nvPr/>
          </p:nvSpPr>
          <p:spPr>
            <a:xfrm>
              <a:off x="895350" y="2303632"/>
              <a:ext cx="457200" cy="4572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pic>
        <p:nvPicPr>
          <p:cNvPr id="20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439" y="1440176"/>
            <a:ext cx="592703" cy="53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/>
          <p:cNvCxnSpPr/>
          <p:nvPr/>
        </p:nvCxnSpPr>
        <p:spPr>
          <a:xfrm>
            <a:off x="2297095" y="1848932"/>
            <a:ext cx="296352" cy="895724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flipH="1">
            <a:off x="2297095" y="1791047"/>
            <a:ext cx="14480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write(A,1)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3745139" y="1848932"/>
            <a:ext cx="296352" cy="895724"/>
          </a:xfrm>
          <a:prstGeom prst="line">
            <a:avLst/>
          </a:prstGeom>
          <a:ln w="57150" cap="rnd">
            <a:solidFill>
              <a:schemeClr val="tx1">
                <a:lumMod val="50000"/>
                <a:lumOff val="50000"/>
              </a:schemeClr>
            </a:solidFill>
            <a:prstDash val="sysDot"/>
            <a:headEnd type="triangle" w="med" len="lg"/>
            <a:tailEnd type="none" w="med" len="lg"/>
          </a:ln>
          <a:effectLst/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060047" y="1695450"/>
            <a:ext cx="3254903" cy="0"/>
          </a:xfrm>
          <a:prstGeom prst="straightConnector1">
            <a:avLst/>
          </a:prstGeom>
          <a:ln>
            <a:prstDash val="solid"/>
            <a:headEnd type="none" w="lg" len="lg"/>
            <a:tailEnd type="triangle" w="lg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flipH="1">
            <a:off x="3753558" y="2322835"/>
            <a:ext cx="1377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success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634214" y="2572157"/>
            <a:ext cx="0" cy="1733549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ysDot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flipH="1">
            <a:off x="2849671" y="4269488"/>
            <a:ext cx="1592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committed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2709413" y="2917669"/>
            <a:ext cx="396046" cy="521262"/>
          </a:xfrm>
          <a:prstGeom prst="line">
            <a:avLst/>
          </a:prstGeom>
          <a:ln w="38100" cap="rnd">
            <a:solidFill>
              <a:srgbClr val="00B0F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694302" y="2906171"/>
            <a:ext cx="390834" cy="1128513"/>
          </a:xfrm>
          <a:prstGeom prst="line">
            <a:avLst/>
          </a:prstGeom>
          <a:ln w="38100" cap="rnd">
            <a:solidFill>
              <a:srgbClr val="00B0F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3156893" y="2876800"/>
            <a:ext cx="396046" cy="521262"/>
          </a:xfrm>
          <a:prstGeom prst="line">
            <a:avLst/>
          </a:prstGeom>
          <a:ln w="38100" cap="rnd">
            <a:solidFill>
              <a:srgbClr val="00B0F0"/>
            </a:solidFill>
            <a:headEnd type="triangle" w="med" len="lg"/>
            <a:tailEnd type="non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3170810" y="2865302"/>
            <a:ext cx="390834" cy="1128513"/>
          </a:xfrm>
          <a:prstGeom prst="line">
            <a:avLst/>
          </a:prstGeom>
          <a:ln w="38100" cap="rnd">
            <a:solidFill>
              <a:srgbClr val="00B0F0"/>
            </a:solidFill>
            <a:headEnd type="triangle" w="med" len="lg"/>
            <a:tailEnd type="non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Content Placeholder 1"/>
          <p:cNvSpPr>
            <a:spLocks noGrp="1"/>
          </p:cNvSpPr>
          <p:nvPr>
            <p:ph idx="1"/>
          </p:nvPr>
        </p:nvSpPr>
        <p:spPr>
          <a:xfrm>
            <a:off x="933449" y="5433543"/>
            <a:ext cx="8076079" cy="1282690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en-US" sz="2400" dirty="0"/>
              <a:t>Isn’t sufficient to return value of third node:                         It doesn’t know precisely when op is “globally” committed</a:t>
            </a:r>
            <a:endParaRPr lang="en-US" sz="2200" dirty="0"/>
          </a:p>
          <a:p>
            <a:pPr>
              <a:spcBef>
                <a:spcPts val="800"/>
              </a:spcBef>
            </a:pPr>
            <a:r>
              <a:rPr lang="en-US" sz="2400" dirty="0"/>
              <a:t>Instead: Need to actually </a:t>
            </a:r>
            <a:r>
              <a:rPr lang="en-US" sz="2400" i="1" dirty="0">
                <a:solidFill>
                  <a:srgbClr val="FF0000"/>
                </a:solidFill>
              </a:rPr>
              <a:t>order</a:t>
            </a:r>
            <a:r>
              <a:rPr lang="en-US" sz="2400" dirty="0"/>
              <a:t> read operation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508162" y="4046958"/>
            <a:ext cx="3051154" cy="1367926"/>
            <a:chOff x="4508162" y="4119528"/>
            <a:chExt cx="3051154" cy="1367926"/>
          </a:xfrm>
        </p:grpSpPr>
        <p:pic>
          <p:nvPicPr>
            <p:cNvPr id="50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8162" y="4951848"/>
              <a:ext cx="592703" cy="535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1" name="Straight Connector 50"/>
            <p:cNvCxnSpPr/>
            <p:nvPr/>
          </p:nvCxnSpPr>
          <p:spPr>
            <a:xfrm>
              <a:off x="6786977" y="4217914"/>
              <a:ext cx="296352" cy="895724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5671476" y="4217914"/>
              <a:ext cx="296352" cy="895724"/>
            </a:xfrm>
            <a:prstGeom prst="line">
              <a:avLst/>
            </a:prstGeom>
            <a:ln w="57150" cap="rnd">
              <a:solidFill>
                <a:srgbClr val="C00000"/>
              </a:solidFill>
              <a:headEnd type="triangle" w="med" len="lg"/>
              <a:tailEnd type="none" w="med" len="lg"/>
            </a:ln>
            <a:effectLst/>
            <a:scene3d>
              <a:camera prst="orthographicFront">
                <a:rot lat="0" lon="300000" rev="0"/>
              </a:camera>
              <a:lightRig rig="threePt" dir="t"/>
            </a:scene3d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5100865" y="5233516"/>
              <a:ext cx="2458451" cy="0"/>
            </a:xfrm>
            <a:prstGeom prst="straightConnector1">
              <a:avLst/>
            </a:prstGeom>
            <a:ln>
              <a:prstDash val="solid"/>
              <a:headEnd type="none" w="lg" len="lg"/>
              <a:tailEnd type="triangl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 flipH="1">
              <a:off x="6935153" y="4119528"/>
              <a:ext cx="3959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 flipH="1">
              <a:off x="5697480" y="4729698"/>
              <a:ext cx="11827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read(A)</a:t>
              </a:r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C21E0F-1EF2-1E48-98D5-CA4078D44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UVA CS4740 Fall '24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2FC5A4-01CC-5447-B397-1321C0988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86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416 L -0.24948 -4.81481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83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9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21012</TotalTime>
  <Words>2144</Words>
  <Application>Microsoft Macintosh PowerPoint</Application>
  <PresentationFormat>On-screen Show (4:3)</PresentationFormat>
  <Paragraphs>468</Paragraphs>
  <Slides>44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6" baseType="lpstr">
      <vt:lpstr>.HelveticaNeueDeskInterface-Regular</vt:lpstr>
      <vt:lpstr>Arial</vt:lpstr>
      <vt:lpstr>Calibri</vt:lpstr>
      <vt:lpstr>Comic Sans MS</vt:lpstr>
      <vt:lpstr>Courier</vt:lpstr>
      <vt:lpstr>Franklin Gothic Medium Cond</vt:lpstr>
      <vt:lpstr>Gill Sans</vt:lpstr>
      <vt:lpstr>Helvetica</vt:lpstr>
      <vt:lpstr>Helvetica Neue</vt:lpstr>
      <vt:lpstr>Helvetica Neue Light</vt:lpstr>
      <vt:lpstr>Wingdings</vt:lpstr>
      <vt:lpstr>Office Theme</vt:lpstr>
      <vt:lpstr>Consistency and Linearizability</vt:lpstr>
      <vt:lpstr>Announcement</vt:lpstr>
      <vt:lpstr>Fault tolerance vs. Consistency </vt:lpstr>
      <vt:lpstr>Correct consistency model?</vt:lpstr>
      <vt:lpstr>PowerPoint Presentation</vt:lpstr>
      <vt:lpstr>Strong consistency</vt:lpstr>
      <vt:lpstr>Strong consistency?</vt:lpstr>
      <vt:lpstr>Strong consistency?</vt:lpstr>
      <vt:lpstr>Strong consistency?  This is buggy! </vt:lpstr>
      <vt:lpstr>Strong consistency!</vt:lpstr>
      <vt:lpstr>PowerPoint Presentation</vt:lpstr>
      <vt:lpstr>PowerPoint Presentation</vt:lpstr>
      <vt:lpstr>Strong consistency = linearizability</vt:lpstr>
      <vt:lpstr>Strong consistency = linearizability</vt:lpstr>
      <vt:lpstr>Strong consistency = linearizability</vt:lpstr>
      <vt:lpstr>Real-time ordering examples</vt:lpstr>
      <vt:lpstr>PowerPoint Presentation</vt:lpstr>
      <vt:lpstr>PowerPoint Presentation</vt:lpstr>
      <vt:lpstr>PowerPoint Presentation</vt:lpstr>
      <vt:lpstr>Real-time ordering examples</vt:lpstr>
      <vt:lpstr>PowerPoint Presentation</vt:lpstr>
      <vt:lpstr>Weaker: Sequential consistency</vt:lpstr>
      <vt:lpstr>Weaker: Sequential consistency</vt:lpstr>
      <vt:lpstr>Sequential consistency</vt:lpstr>
      <vt:lpstr>Valid sequential consistency? </vt:lpstr>
      <vt:lpstr>Valid sequential consistency? </vt:lpstr>
      <vt:lpstr>Valid sequential consistency? </vt:lpstr>
      <vt:lpstr>Valid sequential consistency? </vt:lpstr>
      <vt:lpstr>Valid sequential consistency? </vt:lpstr>
      <vt:lpstr>PowerPoint Presentation</vt:lpstr>
      <vt:lpstr>Recall use of logical clocks (lec 8?)</vt:lpstr>
      <vt:lpstr>Recall use of logical clocks (lec 8?)</vt:lpstr>
      <vt:lpstr>Causal consistency</vt:lpstr>
      <vt:lpstr>Causal consistency</vt:lpstr>
      <vt:lpstr>Causal consistency</vt:lpstr>
      <vt:lpstr>Causal consistency</vt:lpstr>
      <vt:lpstr>Causal consistency</vt:lpstr>
      <vt:lpstr>Causal consistency</vt:lpstr>
      <vt:lpstr>Causal consistency</vt:lpstr>
      <vt:lpstr>Causal consistency</vt:lpstr>
      <vt:lpstr>Causal consistency</vt:lpstr>
      <vt:lpstr>Sequential consistency</vt:lpstr>
      <vt:lpstr>Sequential consistency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Yue Cheng</dc:creator>
  <cp:lastModifiedBy>Cheng, Yue (mrz7dp)</cp:lastModifiedBy>
  <cp:revision>900</cp:revision>
  <cp:lastPrinted>2020-01-22T02:51:59Z</cp:lastPrinted>
  <dcterms:created xsi:type="dcterms:W3CDTF">2019-12-20T04:48:00Z</dcterms:created>
  <dcterms:modified xsi:type="dcterms:W3CDTF">2024-10-15T13:44:08Z</dcterms:modified>
</cp:coreProperties>
</file>